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256" r:id="rId2"/>
    <p:sldId id="309" r:id="rId3"/>
    <p:sldId id="310" r:id="rId4"/>
    <p:sldId id="311" r:id="rId5"/>
    <p:sldId id="312" r:id="rId6"/>
    <p:sldId id="261" r:id="rId7"/>
    <p:sldId id="262" r:id="rId8"/>
    <p:sldId id="263" r:id="rId9"/>
    <p:sldId id="264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67" r:id="rId18"/>
    <p:sldId id="286" r:id="rId19"/>
    <p:sldId id="287" r:id="rId20"/>
    <p:sldId id="288" r:id="rId21"/>
    <p:sldId id="289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90" r:id="rId30"/>
    <p:sldId id="291" r:id="rId31"/>
    <p:sldId id="292" r:id="rId32"/>
    <p:sldId id="293" r:id="rId33"/>
    <p:sldId id="294" r:id="rId34"/>
    <p:sldId id="295" r:id="rId35"/>
    <p:sldId id="296" r:id="rId36"/>
    <p:sldId id="297" r:id="rId37"/>
    <p:sldId id="298" r:id="rId38"/>
    <p:sldId id="299" r:id="rId39"/>
    <p:sldId id="300" r:id="rId40"/>
    <p:sldId id="301" r:id="rId41"/>
    <p:sldId id="302" r:id="rId42"/>
    <p:sldId id="304" r:id="rId43"/>
    <p:sldId id="305" r:id="rId44"/>
    <p:sldId id="306" r:id="rId45"/>
    <p:sldId id="307" r:id="rId46"/>
    <p:sldId id="308" r:id="rId47"/>
    <p:sldId id="303" r:id="rId4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60" d="100"/>
          <a:sy n="60" d="100"/>
        </p:scale>
        <p:origin x="-1456" y="-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12.png>
</file>

<file path=ppt/media/image16.png>
</file>

<file path=ppt/media/image2.png>
</file>

<file path=ppt/media/image20.png>
</file>

<file path=ppt/media/image21.png>
</file>

<file path=ppt/media/image2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BC10FB-16EF-4E53-AC6B-16E753E27F29}" type="datetimeFigureOut">
              <a:rPr lang="en-US" smtClean="0"/>
              <a:pPr/>
              <a:t>01-Aug-24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4719DC-5638-4E15-A6F2-3E3A0C756EF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01-Aug-24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01-Aug-24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01-Aug-24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01-Aug-24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01-Aug-24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01-Aug-24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01-Aug-24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01-Aug-24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01-Aug-24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01-Aug-24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01-Aug-24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01-Aug-24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quaesita_distributions" TargetMode="External"/><Relationship Id="rId2" Type="http://schemas.openxmlformats.org/officeDocument/2006/relationships/hyperlink" Target="http://bit.ly/quaesita_vocab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STATISTICAL MACHINE LEARNING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724400"/>
            <a:ext cx="6400800" cy="1752600"/>
          </a:xfrm>
        </p:spPr>
        <p:txBody>
          <a:bodyPr/>
          <a:lstStyle/>
          <a:p>
            <a:r>
              <a:rPr lang="en-US" dirty="0" smtClean="0"/>
              <a:t>BY </a:t>
            </a:r>
          </a:p>
          <a:p>
            <a:r>
              <a:rPr lang="en-US" dirty="0" smtClean="0"/>
              <a:t>RAMESH DADI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AD68C95-7A02-44E3-8017-6B617B7C0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Bayes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D218CD5-472F-47F0-BD31-8E47A90F03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6220" y="1825625"/>
            <a:ext cx="8686800" cy="3127375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Bayes Theorem is a method to determine conditional probabilities – that is, the probability of one event occurring given that another event has already occurred.</a:t>
            </a:r>
          </a:p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Because a conditional probability includes additional conditions – in other words, more data – it can contribute to more accurate results.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3664B3B-B6C8-452F-8726-6A87DA8BD124}"/>
              </a:ext>
            </a:extLst>
          </p:cNvPr>
          <p:cNvSpPr txBox="1"/>
          <p:nvPr/>
        </p:nvSpPr>
        <p:spPr>
          <a:xfrm>
            <a:off x="457200" y="5181600"/>
            <a:ext cx="8305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P(H | X) = [ P(X | H) * P(H) ] / P(X)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08823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FBCBDE3-2B7B-4489-BFEB-974A77084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416560"/>
            <a:ext cx="8679180" cy="6217920"/>
          </a:xfrm>
        </p:spPr>
        <p:txBody>
          <a:bodyPr>
            <a:normAutofit fontScale="85000" lnSpcReduction="20000"/>
          </a:bodyPr>
          <a:lstStyle/>
          <a:p>
            <a:pPr algn="just">
              <a:buFont typeface="+mj-lt"/>
              <a:buAutoNum type="arabicPeriod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Consider a general example: X is a vector consisting of ‘n’ attributes, that is, X = {x1, x2, x3, …,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xn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}.</a:t>
            </a:r>
          </a:p>
          <a:p>
            <a:pPr algn="just">
              <a:buFont typeface="+mj-lt"/>
              <a:buAutoNum type="arabicPeriod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Say we have ‘m’ classes {C1, C2, …, Cm}. Our classifier will have to predict X belongs to a certain class. The class delivering the highest posterior probability will be chosen as the best class. So mathematically, the classifier will predict for class.</a:t>
            </a:r>
          </a:p>
          <a:p>
            <a:pPr marL="0" indent="0" algn="just">
              <a:buNone/>
            </a:pPr>
            <a:endParaRPr lang="en-US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 if P(Ci | X) &gt; P(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Cj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| X). </a:t>
            </a:r>
          </a:p>
          <a:p>
            <a:pPr algn="ctr"/>
            <a:r>
              <a:rPr lang="it-IT" b="1" i="0" dirty="0">
                <a:solidFill>
                  <a:srgbClr val="000000"/>
                </a:solidFill>
                <a:effectLst/>
                <a:latin typeface="proxima_novaregular"/>
              </a:rPr>
              <a:t>P(Ci | X) = [ P(X | Ci) * P(Ci) ] / P(X)</a:t>
            </a: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P(class | X1, X2, …,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Xn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= P(X1|class) * P(X2|class) * … * P(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Xn|class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* 	P(class) / P(data)</a:t>
            </a:r>
          </a:p>
          <a:p>
            <a:pPr algn="just" fontAlgn="base"/>
            <a:r>
              <a:rPr lang="en-US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 can also drop the probability of observing the data as it is a constant for all calculations, for example:</a:t>
            </a: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P(class | X1, X2, …,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Xn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= P(X1|class) * P(X2|class) * … * P(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Xn|class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* 	P(class)</a:t>
            </a:r>
          </a:p>
          <a:p>
            <a:pPr marL="0" indent="0" algn="just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213392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6D3F6CE-1A0D-4C48-A794-AD994058CD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660" y="416561"/>
            <a:ext cx="8534400" cy="5760403"/>
          </a:xfrm>
        </p:spPr>
        <p:txBody>
          <a:bodyPr>
            <a:normAutofit fontScale="85000" lnSpcReduction="10000"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  bookstore manager has information about his customers’ age and income. He wants to know how book sales are distributed across three age-classes of customers: youth (18-35), middle-aged (35-60), and seniors (60+). </a:t>
            </a:r>
          </a:p>
          <a:p>
            <a:pPr marL="0" indent="0" algn="just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Let us term our data X. In Bayesian terminology, X is called evidence. We have some hypothesis H, where we have some X that belongs to a certain class C.</a:t>
            </a: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Our goal is to determine the conditional probability of our hypothesis H given X, i.e., P(H | X).</a:t>
            </a:r>
          </a:p>
          <a:p>
            <a:pPr marL="0" indent="0" algn="just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 determining P(H | X), we get the probability of X belonging to class C, given X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buNone/>
            </a:pPr>
            <a:r>
              <a:rPr lang="en-US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 has attributes of age and income – let’s say, for instance, 26 years old with an income of $2000. H is our hypothesis that the customer will buy the book?</a:t>
            </a:r>
            <a:endParaRPr lang="en-I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745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0588D69A-401E-4130-99EC-01C7050FE9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693062246"/>
              </p:ext>
            </p:extLst>
          </p:nvPr>
        </p:nvGraphicFramePr>
        <p:xfrm>
          <a:off x="152400" y="-53826"/>
          <a:ext cx="8839200" cy="6804486"/>
        </p:xfrm>
        <a:graphic>
          <a:graphicData uri="http://schemas.openxmlformats.org/drawingml/2006/table">
            <a:tbl>
              <a:tblPr/>
              <a:tblGrid>
                <a:gridCol w="1767840">
                  <a:extLst>
                    <a:ext uri="{9D8B030D-6E8A-4147-A177-3AD203B41FA5}">
                      <a16:colId xmlns:a16="http://schemas.microsoft.com/office/drawing/2014/main" xmlns="" val="2836757257"/>
                    </a:ext>
                  </a:extLst>
                </a:gridCol>
                <a:gridCol w="1767840">
                  <a:extLst>
                    <a:ext uri="{9D8B030D-6E8A-4147-A177-3AD203B41FA5}">
                      <a16:colId xmlns:a16="http://schemas.microsoft.com/office/drawing/2014/main" xmlns="" val="2597334839"/>
                    </a:ext>
                  </a:extLst>
                </a:gridCol>
                <a:gridCol w="1767840">
                  <a:extLst>
                    <a:ext uri="{9D8B030D-6E8A-4147-A177-3AD203B41FA5}">
                      <a16:colId xmlns:a16="http://schemas.microsoft.com/office/drawing/2014/main" xmlns="" val="34017239"/>
                    </a:ext>
                  </a:extLst>
                </a:gridCol>
                <a:gridCol w="1767840">
                  <a:extLst>
                    <a:ext uri="{9D8B030D-6E8A-4147-A177-3AD203B41FA5}">
                      <a16:colId xmlns:a16="http://schemas.microsoft.com/office/drawing/2014/main" xmlns="" val="2676424488"/>
                    </a:ext>
                  </a:extLst>
                </a:gridCol>
                <a:gridCol w="1767840">
                  <a:extLst>
                    <a:ext uri="{9D8B030D-6E8A-4147-A177-3AD203B41FA5}">
                      <a16:colId xmlns:a16="http://schemas.microsoft.com/office/drawing/2014/main" xmlns="" val="1583512932"/>
                    </a:ext>
                  </a:extLst>
                </a:gridCol>
              </a:tblGrid>
              <a:tr h="729718">
                <a:tc>
                  <a:txBody>
                    <a:bodyPr/>
                    <a:lstStyle/>
                    <a:p>
                      <a:pPr latinLnBrk="0"/>
                      <a:r>
                        <a:rPr lang="en-IN" sz="2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Age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Income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Student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Credit_Rating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Buys_Book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53510698"/>
                  </a:ext>
                </a:extLst>
              </a:tr>
              <a:tr h="368365"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Youth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Fair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13716895"/>
                  </a:ext>
                </a:extLst>
              </a:tr>
              <a:tr h="368365"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Youth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Excellent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05338514"/>
                  </a:ext>
                </a:extLst>
              </a:tr>
              <a:tr h="584322"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Middle_aged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Fair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694883460"/>
                  </a:ext>
                </a:extLst>
              </a:tr>
              <a:tr h="368365"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Senior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Fair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664801164"/>
                  </a:ext>
                </a:extLst>
              </a:tr>
              <a:tr h="368365"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Senior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Fair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492860187"/>
                  </a:ext>
                </a:extLst>
              </a:tr>
              <a:tr h="368365"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Senior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Excellent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620938063"/>
                  </a:ext>
                </a:extLst>
              </a:tr>
              <a:tr h="584322"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Middle_aged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Excellent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312258457"/>
                  </a:ext>
                </a:extLst>
              </a:tr>
              <a:tr h="368365"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Youth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Fair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49116773"/>
                  </a:ext>
                </a:extLst>
              </a:tr>
              <a:tr h="368365"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Youth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Fair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44822996"/>
                  </a:ext>
                </a:extLst>
              </a:tr>
              <a:tr h="368365"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Senior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Fair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6190094"/>
                  </a:ext>
                </a:extLst>
              </a:tr>
              <a:tr h="368365"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Youth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Excellent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15228318"/>
                  </a:ext>
                </a:extLst>
              </a:tr>
              <a:tr h="584322"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Middle_aged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Excellent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452867349"/>
                  </a:ext>
                </a:extLst>
              </a:tr>
              <a:tr h="584322"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Middle_aged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Fair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16078266"/>
                  </a:ext>
                </a:extLst>
              </a:tr>
              <a:tr h="368365"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Senior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Excellent</a:t>
                      </a:r>
                      <a:endParaRPr lang="en-IN" sz="2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IN" sz="2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324" marR="5324" marT="3549" marB="3549" anchor="ctr">
                    <a:lnL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6767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150921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940340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934521E-14DB-4638-AFF2-C259AAE98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" y="274320"/>
            <a:ext cx="8877300" cy="6319520"/>
          </a:xfrm>
        </p:spPr>
        <p:txBody>
          <a:bodyPr>
            <a:normAutofit fontScale="85000" lnSpcReduction="10000"/>
          </a:bodyPr>
          <a:lstStyle/>
          <a:p>
            <a:r>
              <a:rPr lang="en-US" sz="3200" b="0" i="0" dirty="0">
                <a:solidFill>
                  <a:srgbClr val="7030A0"/>
                </a:solidFill>
                <a:effectLst/>
                <a:latin typeface="proxima_novaregular"/>
              </a:rPr>
              <a:t>X = {age = youth, student = yes, income = medium, </a:t>
            </a:r>
            <a:r>
              <a:rPr lang="en-US" sz="3200" b="0" i="0" dirty="0" err="1">
                <a:solidFill>
                  <a:srgbClr val="7030A0"/>
                </a:solidFill>
                <a:effectLst/>
                <a:latin typeface="proxima_novaregular"/>
              </a:rPr>
              <a:t>credit_rating</a:t>
            </a:r>
            <a:r>
              <a:rPr lang="en-US" sz="3200" b="0" i="0" dirty="0">
                <a:solidFill>
                  <a:srgbClr val="7030A0"/>
                </a:solidFill>
                <a:effectLst/>
                <a:latin typeface="proxima_novaregular"/>
              </a:rPr>
              <a:t> = 											fair}=?</a:t>
            </a:r>
          </a:p>
          <a:p>
            <a:pPr algn="l"/>
            <a:r>
              <a:rPr lang="en-IN" b="0" i="0" dirty="0">
                <a:solidFill>
                  <a:srgbClr val="000000"/>
                </a:solidFill>
                <a:effectLst/>
                <a:latin typeface="proxima_novaregular"/>
              </a:rPr>
              <a:t>Hence, P(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proxima_novaregular"/>
              </a:rPr>
              <a:t>buys_book</a:t>
            </a:r>
            <a:r>
              <a:rPr lang="en-IN" b="0" i="0" dirty="0">
                <a:solidFill>
                  <a:srgbClr val="000000"/>
                </a:solidFill>
                <a:effectLst/>
                <a:latin typeface="proxima_novaregular"/>
              </a:rPr>
              <a:t> = yes) = 9/14 = 0.643</a:t>
            </a:r>
          </a:p>
          <a:p>
            <a:pPr algn="l"/>
            <a:r>
              <a:rPr lang="en-IN" b="0" i="0" dirty="0">
                <a:solidFill>
                  <a:srgbClr val="000000"/>
                </a:solidFill>
                <a:effectLst/>
                <a:latin typeface="proxima_novaregular"/>
              </a:rPr>
              <a:t>P(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proxima_novaregular"/>
              </a:rPr>
              <a:t>buys_book</a:t>
            </a:r>
            <a:r>
              <a:rPr lang="en-IN" b="0" i="0" dirty="0">
                <a:solidFill>
                  <a:srgbClr val="000000"/>
                </a:solidFill>
                <a:effectLst/>
                <a:latin typeface="proxima_novaregular"/>
              </a:rPr>
              <a:t> = no) = 5/14 = 0.357</a:t>
            </a:r>
          </a:p>
          <a:p>
            <a:pPr algn="l"/>
            <a:r>
              <a:rPr lang="en-IN" b="0" i="0" dirty="0">
                <a:solidFill>
                  <a:srgbClr val="000000"/>
                </a:solidFill>
                <a:effectLst/>
                <a:latin typeface="proxima_novaregular"/>
              </a:rPr>
              <a:t>P(age = youth |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proxima_novaregular"/>
              </a:rPr>
              <a:t>buys_book</a:t>
            </a:r>
            <a:r>
              <a:rPr lang="en-IN" b="0" i="0" dirty="0">
                <a:solidFill>
                  <a:srgbClr val="000000"/>
                </a:solidFill>
                <a:effectLst/>
                <a:latin typeface="proxima_novaregular"/>
              </a:rPr>
              <a:t> = yes) = 2/9 = 0.222</a:t>
            </a:r>
          </a:p>
          <a:p>
            <a:pPr algn="l"/>
            <a:r>
              <a:rPr lang="en-IN" b="0" i="0" dirty="0">
                <a:solidFill>
                  <a:srgbClr val="FF0000"/>
                </a:solidFill>
                <a:effectLst/>
                <a:latin typeface="proxima_novaregular"/>
              </a:rPr>
              <a:t>P(age = youth | </a:t>
            </a:r>
            <a:r>
              <a:rPr lang="en-IN" b="0" i="0" dirty="0" err="1">
                <a:solidFill>
                  <a:srgbClr val="FF0000"/>
                </a:solidFill>
                <a:effectLst/>
                <a:latin typeface="proxima_novaregular"/>
              </a:rPr>
              <a:t>buys_book</a:t>
            </a:r>
            <a:r>
              <a:rPr lang="en-IN" b="0" i="0" dirty="0">
                <a:solidFill>
                  <a:srgbClr val="FF0000"/>
                </a:solidFill>
                <a:effectLst/>
                <a:latin typeface="proxima_novaregular"/>
              </a:rPr>
              <a:t> = no) =3/5 = 0.600</a:t>
            </a:r>
          </a:p>
          <a:p>
            <a:pPr algn="l"/>
            <a:r>
              <a:rPr lang="en-IN" b="0" i="0" dirty="0">
                <a:solidFill>
                  <a:srgbClr val="000000"/>
                </a:solidFill>
                <a:effectLst/>
                <a:latin typeface="proxima_novaregular"/>
              </a:rPr>
              <a:t>P(income = medium |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proxima_novaregular"/>
              </a:rPr>
              <a:t>buys_book</a:t>
            </a:r>
            <a:r>
              <a:rPr lang="en-IN" b="0" i="0" dirty="0">
                <a:solidFill>
                  <a:srgbClr val="000000"/>
                </a:solidFill>
                <a:effectLst/>
                <a:latin typeface="proxima_novaregular"/>
              </a:rPr>
              <a:t> = yes) = 4/9 = 0.444</a:t>
            </a:r>
          </a:p>
          <a:p>
            <a:pPr algn="l"/>
            <a:r>
              <a:rPr lang="en-IN" b="0" i="0" dirty="0">
                <a:solidFill>
                  <a:srgbClr val="FF0000"/>
                </a:solidFill>
                <a:effectLst/>
                <a:latin typeface="proxima_novaregular"/>
              </a:rPr>
              <a:t>P(income = medium | </a:t>
            </a:r>
            <a:r>
              <a:rPr lang="en-IN" b="0" i="0" dirty="0" err="1">
                <a:solidFill>
                  <a:srgbClr val="FF0000"/>
                </a:solidFill>
                <a:effectLst/>
                <a:latin typeface="proxima_novaregular"/>
              </a:rPr>
              <a:t>buys_book</a:t>
            </a:r>
            <a:r>
              <a:rPr lang="en-IN" b="0" i="0" dirty="0">
                <a:solidFill>
                  <a:srgbClr val="FF0000"/>
                </a:solidFill>
                <a:effectLst/>
                <a:latin typeface="proxima_novaregular"/>
              </a:rPr>
              <a:t> = no) = 2/5 = 0.400</a:t>
            </a:r>
          </a:p>
          <a:p>
            <a:pPr algn="l"/>
            <a:r>
              <a:rPr lang="en-IN" b="0" i="0" dirty="0">
                <a:solidFill>
                  <a:srgbClr val="000000"/>
                </a:solidFill>
                <a:effectLst/>
                <a:latin typeface="proxima_novaregular"/>
              </a:rPr>
              <a:t>P(student = yes |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proxima_novaregular"/>
              </a:rPr>
              <a:t>buys_book</a:t>
            </a:r>
            <a:r>
              <a:rPr lang="en-IN" b="0" i="0" dirty="0">
                <a:solidFill>
                  <a:srgbClr val="000000"/>
                </a:solidFill>
                <a:effectLst/>
                <a:latin typeface="proxima_novaregular"/>
              </a:rPr>
              <a:t> = yes) = 6/9 = 0.667</a:t>
            </a:r>
          </a:p>
          <a:p>
            <a:pPr algn="l"/>
            <a:r>
              <a:rPr lang="en-IN" b="0" i="0" dirty="0">
                <a:solidFill>
                  <a:srgbClr val="FF0000"/>
                </a:solidFill>
                <a:effectLst/>
                <a:latin typeface="proxima_novaregular"/>
              </a:rPr>
              <a:t>P(student = yes | </a:t>
            </a:r>
            <a:r>
              <a:rPr lang="en-IN" b="0" i="0" dirty="0" err="1">
                <a:solidFill>
                  <a:srgbClr val="FF0000"/>
                </a:solidFill>
                <a:effectLst/>
                <a:latin typeface="proxima_novaregular"/>
              </a:rPr>
              <a:t>buys_book</a:t>
            </a:r>
            <a:r>
              <a:rPr lang="en-IN" b="0" i="0" dirty="0">
                <a:solidFill>
                  <a:srgbClr val="FF0000"/>
                </a:solidFill>
                <a:effectLst/>
                <a:latin typeface="proxima_novaregular"/>
              </a:rPr>
              <a:t> = no) = 1/5 = 0.200</a:t>
            </a:r>
          </a:p>
          <a:p>
            <a:pPr algn="l"/>
            <a:r>
              <a:rPr lang="en-IN" b="0" i="0" dirty="0">
                <a:solidFill>
                  <a:srgbClr val="000000"/>
                </a:solidFill>
                <a:effectLst/>
                <a:latin typeface="proxima_novaregular"/>
              </a:rPr>
              <a:t>P(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proxima_novaregular"/>
              </a:rPr>
              <a:t>credit_rating</a:t>
            </a:r>
            <a:r>
              <a:rPr lang="en-IN" b="0" i="0" dirty="0">
                <a:solidFill>
                  <a:srgbClr val="000000"/>
                </a:solidFill>
                <a:effectLst/>
                <a:latin typeface="proxima_novaregular"/>
              </a:rPr>
              <a:t> = fair |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proxima_novaregular"/>
              </a:rPr>
              <a:t>buys_book</a:t>
            </a:r>
            <a:r>
              <a:rPr lang="en-IN" b="0" i="0" dirty="0">
                <a:solidFill>
                  <a:srgbClr val="000000"/>
                </a:solidFill>
                <a:effectLst/>
                <a:latin typeface="proxima_novaregular"/>
              </a:rPr>
              <a:t> = yes) = 6/9 = 0.667</a:t>
            </a:r>
          </a:p>
          <a:p>
            <a:pPr algn="l"/>
            <a:r>
              <a:rPr lang="en-IN" b="0" i="0" dirty="0">
                <a:solidFill>
                  <a:srgbClr val="FF0000"/>
                </a:solidFill>
                <a:effectLst/>
                <a:latin typeface="proxima_novaregular"/>
              </a:rPr>
              <a:t>P(</a:t>
            </a:r>
            <a:r>
              <a:rPr lang="en-IN" b="0" i="0" dirty="0" err="1">
                <a:solidFill>
                  <a:srgbClr val="FF0000"/>
                </a:solidFill>
                <a:effectLst/>
                <a:latin typeface="proxima_novaregular"/>
              </a:rPr>
              <a:t>credit_rating</a:t>
            </a:r>
            <a:r>
              <a:rPr lang="en-IN" b="0" i="0" dirty="0">
                <a:solidFill>
                  <a:srgbClr val="FF0000"/>
                </a:solidFill>
                <a:effectLst/>
                <a:latin typeface="proxima_novaregular"/>
              </a:rPr>
              <a:t> = fair | </a:t>
            </a:r>
            <a:r>
              <a:rPr lang="en-IN" b="0" i="0" dirty="0" err="1">
                <a:solidFill>
                  <a:srgbClr val="FF0000"/>
                </a:solidFill>
                <a:effectLst/>
                <a:latin typeface="proxima_novaregular"/>
              </a:rPr>
              <a:t>buys_book</a:t>
            </a:r>
            <a:r>
              <a:rPr lang="en-IN" b="0" i="0" dirty="0">
                <a:solidFill>
                  <a:srgbClr val="FF0000"/>
                </a:solidFill>
                <a:effectLst/>
                <a:latin typeface="proxima_novaregular"/>
              </a:rPr>
              <a:t> = no) = 2/5 = 0.400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3875746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7E8AC1A-E1C0-438B-9CEC-D9FC89175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1005841"/>
            <a:ext cx="8503920" cy="5171123"/>
          </a:xfrm>
        </p:spPr>
        <p:txBody>
          <a:bodyPr>
            <a:normAutofit fontScale="85000" lnSpcReduction="10000"/>
          </a:bodyPr>
          <a:lstStyle/>
          <a:p>
            <a:pPr algn="l"/>
            <a:r>
              <a:rPr lang="en-IN" b="0" i="0" dirty="0">
                <a:solidFill>
                  <a:srgbClr val="000000"/>
                </a:solidFill>
                <a:effectLst/>
                <a:latin typeface="proxima_novaregular"/>
              </a:rPr>
              <a:t>Using the above-calculated probabilities, we have</a:t>
            </a:r>
          </a:p>
          <a:p>
            <a:pPr algn="l"/>
            <a:r>
              <a:rPr lang="en-IN" b="0" i="0" dirty="0">
                <a:solidFill>
                  <a:srgbClr val="000000"/>
                </a:solidFill>
                <a:effectLst/>
                <a:latin typeface="proxima_novaregular"/>
              </a:rPr>
              <a:t>P(X |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proxima_novaregular"/>
              </a:rPr>
              <a:t>buys_book</a:t>
            </a:r>
            <a:r>
              <a:rPr lang="en-IN" b="0" i="0" dirty="0">
                <a:solidFill>
                  <a:srgbClr val="000000"/>
                </a:solidFill>
                <a:effectLst/>
                <a:latin typeface="proxima_novaregular"/>
              </a:rPr>
              <a:t> = yes) = 0.222 x 0.444 x 0.667 x 0.667 = 0.044</a:t>
            </a:r>
          </a:p>
          <a:p>
            <a:pPr algn="l"/>
            <a:r>
              <a:rPr lang="en-IN" b="0" i="0" dirty="0">
                <a:solidFill>
                  <a:srgbClr val="000000"/>
                </a:solidFill>
                <a:effectLst/>
                <a:latin typeface="proxima_novaregular"/>
              </a:rPr>
              <a:t>Similarly,</a:t>
            </a:r>
          </a:p>
          <a:p>
            <a:pPr algn="l"/>
            <a:r>
              <a:rPr lang="en-IN" b="0" i="0" dirty="0">
                <a:solidFill>
                  <a:srgbClr val="FF0000"/>
                </a:solidFill>
                <a:effectLst/>
                <a:latin typeface="proxima_novaregular"/>
              </a:rPr>
              <a:t>P(X | </a:t>
            </a:r>
            <a:r>
              <a:rPr lang="en-IN" b="0" i="0" dirty="0" err="1">
                <a:solidFill>
                  <a:srgbClr val="FF0000"/>
                </a:solidFill>
                <a:effectLst/>
                <a:latin typeface="proxima_novaregular"/>
              </a:rPr>
              <a:t>buys_book</a:t>
            </a:r>
            <a:r>
              <a:rPr lang="en-IN" b="0" i="0" dirty="0">
                <a:solidFill>
                  <a:srgbClr val="FF0000"/>
                </a:solidFill>
                <a:effectLst/>
                <a:latin typeface="proxima_novaregular"/>
              </a:rPr>
              <a:t> = no) = 0.600 x 0.400 x 0.200 x 0.400 = 0.019</a:t>
            </a:r>
          </a:p>
          <a:p>
            <a:pPr algn="l"/>
            <a:r>
              <a:rPr lang="en-IN" b="0" i="0" dirty="0">
                <a:solidFill>
                  <a:srgbClr val="000000"/>
                </a:solidFill>
                <a:effectLst/>
                <a:latin typeface="proxima_novaregular"/>
              </a:rPr>
              <a:t>Which class does Ci provide the maximum P(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proxima_novaregular"/>
              </a:rPr>
              <a:t>X|Ci</a:t>
            </a:r>
            <a:r>
              <a:rPr lang="en-IN" b="0" i="0" dirty="0">
                <a:solidFill>
                  <a:srgbClr val="000000"/>
                </a:solidFill>
                <a:effectLst/>
                <a:latin typeface="proxima_novaregular"/>
              </a:rPr>
              <a:t>)*P(Ci)? We compute:</a:t>
            </a:r>
          </a:p>
          <a:p>
            <a:pPr algn="l"/>
            <a:r>
              <a:rPr lang="en-IN" b="0" i="0" dirty="0">
                <a:solidFill>
                  <a:srgbClr val="000000"/>
                </a:solidFill>
                <a:effectLst/>
                <a:latin typeface="proxima_novaregular"/>
              </a:rPr>
              <a:t>P(X |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proxima_novaregular"/>
              </a:rPr>
              <a:t>buys_book</a:t>
            </a:r>
            <a:r>
              <a:rPr lang="en-IN" b="0" i="0" dirty="0">
                <a:solidFill>
                  <a:srgbClr val="000000"/>
                </a:solidFill>
                <a:effectLst/>
                <a:latin typeface="proxima_novaregular"/>
              </a:rPr>
              <a:t> = yes)* P(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proxima_novaregular"/>
              </a:rPr>
              <a:t>buys_book</a:t>
            </a:r>
            <a:r>
              <a:rPr lang="en-IN" b="0" i="0" dirty="0">
                <a:solidFill>
                  <a:srgbClr val="000000"/>
                </a:solidFill>
                <a:effectLst/>
                <a:latin typeface="proxima_novaregular"/>
              </a:rPr>
              <a:t> = yes) = 0.044 x 0.643 = 0.028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proxima_novaregular"/>
              </a:rPr>
              <a:t>P(X |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proxima_novaregular"/>
              </a:rPr>
              <a:t>buys_book</a:t>
            </a:r>
            <a:r>
              <a:rPr lang="en-US" b="0" i="0" dirty="0">
                <a:solidFill>
                  <a:srgbClr val="000000"/>
                </a:solidFill>
                <a:effectLst/>
                <a:latin typeface="proxima_novaregular"/>
              </a:rPr>
              <a:t> = no)* P(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proxima_novaregular"/>
              </a:rPr>
              <a:t>buys_book</a:t>
            </a:r>
            <a:r>
              <a:rPr lang="en-US" b="0" i="0" dirty="0">
                <a:solidFill>
                  <a:srgbClr val="000000"/>
                </a:solidFill>
                <a:effectLst/>
                <a:latin typeface="proxima_novaregular"/>
              </a:rPr>
              <a:t> = no) = 0.019 x 0.357 = 0.007</a:t>
            </a:r>
            <a:endParaRPr lang="en-IN" b="0" i="0" dirty="0">
              <a:solidFill>
                <a:srgbClr val="000000"/>
              </a:solidFill>
              <a:effectLst/>
              <a:latin typeface="proxima_novaregular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2898957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9536B6A-B4F1-40D4-9130-96E68CB25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Bayesian versus Non-Bayesian approaches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xmlns="" id="{7B895C4B-D7FA-4547-8B5A-B3F2928C4C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573186277"/>
              </p:ext>
            </p:extLst>
          </p:nvPr>
        </p:nvGraphicFramePr>
        <p:xfrm>
          <a:off x="228600" y="1813559"/>
          <a:ext cx="8763000" cy="494127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81500">
                  <a:extLst>
                    <a:ext uri="{9D8B030D-6E8A-4147-A177-3AD203B41FA5}">
                      <a16:colId xmlns:a16="http://schemas.microsoft.com/office/drawing/2014/main" xmlns="" val="3101901748"/>
                    </a:ext>
                  </a:extLst>
                </a:gridCol>
                <a:gridCol w="4381500">
                  <a:extLst>
                    <a:ext uri="{9D8B030D-6E8A-4147-A177-3AD203B41FA5}">
                      <a16:colId xmlns:a16="http://schemas.microsoft.com/office/drawing/2014/main" xmlns="" val="257407195"/>
                    </a:ext>
                  </a:extLst>
                </a:gridCol>
              </a:tblGrid>
              <a:tr h="552159">
                <a:tc>
                  <a:txBody>
                    <a:bodyPr/>
                    <a:lstStyle/>
                    <a:p>
                      <a:pPr algn="just"/>
                      <a:r>
                        <a:rPr lang="en-IN" sz="2400" u="none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Bayesian</a:t>
                      </a: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400" u="none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Non-Bayesian</a:t>
                      </a: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xmlns="" val="260166058"/>
                  </a:ext>
                </a:extLst>
              </a:tr>
              <a:tr h="1510054">
                <a:tc>
                  <a:txBody>
                    <a:bodyPr/>
                    <a:lstStyle/>
                    <a:p>
                      <a:pPr algn="just"/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Bayesian statistics looks quite different, and this is because it is fundamentally all about modifying conditional probabilities .</a:t>
                      </a:r>
                      <a:endParaRPr lang="en-IN" sz="2400" u="none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Classical statistics uses techniques such as Ordinary Least Squares and Maximum Likelihood – this is the conventional type of statistics.</a:t>
                      </a:r>
                      <a:endParaRPr lang="en-IN" sz="2400" u="none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xmlns="" val="1781447074"/>
                  </a:ext>
                </a:extLst>
              </a:tr>
              <a:tr h="799440">
                <a:tc>
                  <a:txBody>
                    <a:bodyPr/>
                    <a:lstStyle/>
                    <a:p>
                      <a:pPr algn="just"/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 </a:t>
                      </a:r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xmlns="" val="tx"/>
                              </a:ext>
                            </a:extLst>
                          </a:hlinkClick>
                        </a:rPr>
                        <a:t>parameter</a:t>
                      </a:r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2400" b="1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is </a:t>
                      </a:r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 </a:t>
                      </a:r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xmlns="" val="tx"/>
                              </a:ext>
                            </a:extLst>
                          </a:hlinkClick>
                        </a:rPr>
                        <a:t>random variable</a:t>
                      </a:r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.</a:t>
                      </a:r>
                      <a:endParaRPr lang="en-IN" sz="2400" u="none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 </a:t>
                      </a:r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xmlns="" val="tx"/>
                              </a:ext>
                            </a:extLst>
                          </a:hlinkClick>
                        </a:rPr>
                        <a:t>parameter</a:t>
                      </a:r>
                      <a:r>
                        <a:rPr lang="en-US" sz="2400" b="1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 is</a:t>
                      </a:r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2400" b="1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not </a:t>
                      </a:r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 </a:t>
                      </a:r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xmlns="" val="tx"/>
                              </a:ext>
                            </a:extLst>
                          </a:hlinkClick>
                        </a:rPr>
                        <a:t>random variable</a:t>
                      </a:r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.</a:t>
                      </a:r>
                      <a:endParaRPr lang="en-IN" sz="2400" u="none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xmlns="" val="2633424925"/>
                  </a:ext>
                </a:extLst>
              </a:tr>
              <a:tr h="799440">
                <a:tc>
                  <a:txBody>
                    <a:bodyPr/>
                    <a:lstStyle/>
                    <a:p>
                      <a:pPr algn="just"/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 </a:t>
                      </a:r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xmlns="" val="tx"/>
                              </a:ext>
                            </a:extLst>
                          </a:hlinkClick>
                        </a:rPr>
                        <a:t>parameter</a:t>
                      </a:r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 is</a:t>
                      </a:r>
                      <a:r>
                        <a:rPr lang="en-US" sz="2400" b="1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 </a:t>
                      </a:r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xmlns="" val="tx"/>
                              </a:ext>
                            </a:extLst>
                          </a:hlinkClick>
                        </a:rPr>
                        <a:t>random variable</a:t>
                      </a:r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 (no right answer)</a:t>
                      </a:r>
                      <a:endParaRPr lang="en-IN" sz="2400" u="none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 </a:t>
                      </a:r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xmlns="" val="tx"/>
                              </a:ext>
                            </a:extLst>
                          </a:hlinkClick>
                        </a:rPr>
                        <a:t>parameter</a:t>
                      </a:r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 is a fixed quantity (no probability about it)</a:t>
                      </a:r>
                      <a:endParaRPr lang="en-IN" sz="2400" u="none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xmlns="" val="3814905311"/>
                  </a:ext>
                </a:extLst>
              </a:tr>
              <a:tr h="1154747">
                <a:tc>
                  <a:txBody>
                    <a:bodyPr/>
                    <a:lstStyle/>
                    <a:p>
                      <a:pPr algn="just"/>
                      <a:r>
                        <a:rPr lang="en-US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 it makes sense to talk about your method’s quality and “getting the answer right”</a:t>
                      </a:r>
                      <a:endParaRPr lang="en-IN" sz="2400" u="none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400" b="0" i="0" u="non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intuitive definitions</a:t>
                      </a:r>
                      <a:endParaRPr lang="en-IN" sz="2400" u="none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xmlns="" val="5993675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252594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C64A0B9-15CB-4856-AA64-49DC09409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2400"/>
            <a:ext cx="8229600" cy="868362"/>
          </a:xfrm>
        </p:spPr>
        <p:txBody>
          <a:bodyPr>
            <a:normAutofit fontScale="90000"/>
          </a:bodyPr>
          <a:lstStyle/>
          <a:p>
            <a:pPr algn="ctr"/>
            <a:r>
              <a:rPr lang="en-IN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Maximum likelihood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49DD77B-42C4-4296-8528-687587175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143000"/>
            <a:ext cx="8763000" cy="1600200"/>
          </a:xfrm>
        </p:spPr>
        <p:txBody>
          <a:bodyPr>
            <a:normAutofit fontScale="25000" lnSpcReduction="20000"/>
          </a:bodyPr>
          <a:lstStyle/>
          <a:p>
            <a:pPr marL="25400" marR="17780" algn="just">
              <a:lnSpc>
                <a:spcPct val="156000"/>
              </a:lnSpc>
              <a:spcBef>
                <a:spcPts val="90"/>
              </a:spcBef>
            </a:pPr>
            <a:r>
              <a:rPr lang="en-US" sz="7200" spc="35" dirty="0" smtClean="0">
                <a:latin typeface="Times New Roman" pitchFamily="18" charset="0"/>
                <a:cs typeface="Times New Roman" pitchFamily="18" charset="0"/>
              </a:rPr>
              <a:t>The</a:t>
            </a:r>
            <a:r>
              <a:rPr lang="en-US" sz="7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50" dirty="0" smtClean="0">
                <a:latin typeface="Times New Roman" pitchFamily="18" charset="0"/>
                <a:cs typeface="Times New Roman" pitchFamily="18" charset="0"/>
              </a:rPr>
              <a:t>Maximum</a:t>
            </a:r>
            <a:r>
              <a:rPr lang="en-US" sz="7200" spc="5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20" dirty="0" smtClean="0">
                <a:latin typeface="Times New Roman" pitchFamily="18" charset="0"/>
                <a:cs typeface="Times New Roman" pitchFamily="18" charset="0"/>
              </a:rPr>
              <a:t>Likelihood</a:t>
            </a:r>
            <a:r>
              <a:rPr lang="en-US" sz="7200" spc="5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30" dirty="0" smtClean="0">
                <a:latin typeface="Times New Roman" pitchFamily="18" charset="0"/>
                <a:cs typeface="Times New Roman" pitchFamily="18" charset="0"/>
              </a:rPr>
              <a:t>Estimation</a:t>
            </a:r>
            <a:r>
              <a:rPr lang="en-US" sz="7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35" dirty="0" smtClean="0">
                <a:latin typeface="Times New Roman" pitchFamily="18" charset="0"/>
                <a:cs typeface="Times New Roman" pitchFamily="18" charset="0"/>
              </a:rPr>
              <a:t>(MLE)</a:t>
            </a:r>
            <a:r>
              <a:rPr lang="en-US" sz="7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40" dirty="0" smtClean="0">
                <a:latin typeface="Times New Roman" pitchFamily="18" charset="0"/>
                <a:cs typeface="Times New Roman" pitchFamily="18" charset="0"/>
              </a:rPr>
              <a:t>method</a:t>
            </a:r>
            <a:r>
              <a:rPr lang="en-US" sz="7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30" dirty="0" smtClean="0">
                <a:latin typeface="Times New Roman" pitchFamily="18" charset="0"/>
                <a:cs typeface="Times New Roman" pitchFamily="18" charset="0"/>
              </a:rPr>
              <a:t>is</a:t>
            </a:r>
            <a:r>
              <a:rPr lang="en-US" sz="7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50" dirty="0" smtClean="0">
                <a:latin typeface="Times New Roman" pitchFamily="18" charset="0"/>
                <a:cs typeface="Times New Roman" pitchFamily="18" charset="0"/>
              </a:rPr>
              <a:t>an</a:t>
            </a:r>
            <a:r>
              <a:rPr lang="en-US" sz="7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25" dirty="0" smtClean="0">
                <a:latin typeface="Times New Roman" pitchFamily="18" charset="0"/>
                <a:cs typeface="Times New Roman" pitchFamily="18" charset="0"/>
              </a:rPr>
              <a:t>estimation</a:t>
            </a:r>
            <a:r>
              <a:rPr lang="en-US" sz="7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35" dirty="0" smtClean="0">
                <a:latin typeface="Times New Roman" pitchFamily="18" charset="0"/>
                <a:cs typeface="Times New Roman" pitchFamily="18" charset="0"/>
              </a:rPr>
              <a:t>procedure</a:t>
            </a:r>
            <a:r>
              <a:rPr lang="en-US" sz="7200" spc="5" dirty="0" smtClean="0">
                <a:latin typeface="Times New Roman" pitchFamily="18" charset="0"/>
                <a:cs typeface="Times New Roman" pitchFamily="18" charset="0"/>
              </a:rPr>
              <a:t> that,</a:t>
            </a:r>
            <a:r>
              <a:rPr lang="en-US" sz="7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b="1" spc="60" dirty="0" smtClean="0">
                <a:solidFill>
                  <a:srgbClr val="1C355D"/>
                </a:solidFill>
                <a:latin typeface="Times New Roman" pitchFamily="18" charset="0"/>
                <a:cs typeface="Times New Roman" pitchFamily="18" charset="0"/>
              </a:rPr>
              <a:t>given  </a:t>
            </a:r>
            <a:r>
              <a:rPr lang="en-US" sz="7200" b="1" spc="65" dirty="0" smtClean="0">
                <a:solidFill>
                  <a:srgbClr val="1C355D"/>
                </a:solidFill>
                <a:latin typeface="Times New Roman" pitchFamily="18" charset="0"/>
                <a:cs typeface="Times New Roman" pitchFamily="18" charset="0"/>
              </a:rPr>
              <a:t>a </a:t>
            </a:r>
            <a:r>
              <a:rPr lang="en-US" sz="7200" b="1" spc="45" dirty="0" smtClean="0">
                <a:solidFill>
                  <a:srgbClr val="1C355D"/>
                </a:solidFill>
                <a:latin typeface="Times New Roman" pitchFamily="18" charset="0"/>
                <a:cs typeface="Times New Roman" pitchFamily="18" charset="0"/>
              </a:rPr>
              <a:t>probabilistic </a:t>
            </a:r>
            <a:r>
              <a:rPr lang="en-US" sz="7200" b="1" spc="20" dirty="0" smtClean="0">
                <a:solidFill>
                  <a:srgbClr val="1C355D"/>
                </a:solidFill>
                <a:latin typeface="Times New Roman" pitchFamily="18" charset="0"/>
                <a:cs typeface="Times New Roman" pitchFamily="18" charset="0"/>
              </a:rPr>
              <a:t>model</a:t>
            </a:r>
            <a:r>
              <a:rPr lang="en-US" sz="7200" spc="2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7200" spc="35" dirty="0" smtClean="0">
                <a:latin typeface="Times New Roman" pitchFamily="18" charset="0"/>
                <a:cs typeface="Times New Roman" pitchFamily="18" charset="0"/>
              </a:rPr>
              <a:t>estimates </a:t>
            </a:r>
            <a:r>
              <a:rPr lang="en-US" sz="7200" spc="20" dirty="0" smtClean="0">
                <a:latin typeface="Times New Roman" pitchFamily="18" charset="0"/>
                <a:cs typeface="Times New Roman" pitchFamily="18" charset="0"/>
              </a:rPr>
              <a:t>its </a:t>
            </a:r>
            <a:r>
              <a:rPr lang="en-US" sz="7200" b="1" spc="60" dirty="0" smtClean="0">
                <a:solidFill>
                  <a:srgbClr val="1C355D"/>
                </a:solidFill>
                <a:latin typeface="Times New Roman" pitchFamily="18" charset="0"/>
                <a:cs typeface="Times New Roman" pitchFamily="18" charset="0"/>
              </a:rPr>
              <a:t>parameters </a:t>
            </a:r>
            <a:r>
              <a:rPr lang="en-US" sz="7200" spc="15" dirty="0" smtClean="0">
                <a:latin typeface="Times New Roman" pitchFamily="18" charset="0"/>
                <a:cs typeface="Times New Roman" pitchFamily="18" charset="0"/>
              </a:rPr>
              <a:t>in </a:t>
            </a:r>
            <a:r>
              <a:rPr lang="en-US" sz="7200" spc="70" dirty="0" smtClean="0">
                <a:latin typeface="Times New Roman" pitchFamily="18" charset="0"/>
                <a:cs typeface="Times New Roman" pitchFamily="18" charset="0"/>
              </a:rPr>
              <a:t>such </a:t>
            </a:r>
            <a:r>
              <a:rPr lang="en-US" sz="7200" spc="35" dirty="0" smtClean="0">
                <a:latin typeface="Times New Roman" pitchFamily="18" charset="0"/>
                <a:cs typeface="Times New Roman" pitchFamily="18" charset="0"/>
              </a:rPr>
              <a:t>a </a:t>
            </a:r>
            <a:r>
              <a:rPr lang="en-US" sz="7200" spc="55" dirty="0" smtClean="0">
                <a:latin typeface="Times New Roman" pitchFamily="18" charset="0"/>
                <a:cs typeface="Times New Roman" pitchFamily="18" charset="0"/>
              </a:rPr>
              <a:t>way </a:t>
            </a:r>
            <a:r>
              <a:rPr lang="en-US" sz="7200" spc="25" dirty="0" smtClean="0">
                <a:latin typeface="Times New Roman" pitchFamily="18" charset="0"/>
                <a:cs typeface="Times New Roman" pitchFamily="18" charset="0"/>
              </a:rPr>
              <a:t>that </a:t>
            </a:r>
            <a:r>
              <a:rPr lang="en-US" sz="7200" spc="40" dirty="0" smtClean="0">
                <a:latin typeface="Times New Roman" pitchFamily="18" charset="0"/>
                <a:cs typeface="Times New Roman" pitchFamily="18" charset="0"/>
              </a:rPr>
              <a:t>they </a:t>
            </a:r>
            <a:r>
              <a:rPr lang="en-US" sz="7200" spc="20" dirty="0" smtClean="0">
                <a:latin typeface="Times New Roman" pitchFamily="18" charset="0"/>
                <a:cs typeface="Times New Roman" pitchFamily="18" charset="0"/>
              </a:rPr>
              <a:t>are </a:t>
            </a:r>
            <a:r>
              <a:rPr lang="en-US" sz="7200" b="1" spc="80" dirty="0" smtClean="0">
                <a:solidFill>
                  <a:srgbClr val="1C355D"/>
                </a:solidFill>
                <a:latin typeface="Times New Roman" pitchFamily="18" charset="0"/>
                <a:cs typeface="Times New Roman" pitchFamily="18" charset="0"/>
              </a:rPr>
              <a:t>most  </a:t>
            </a:r>
            <a:r>
              <a:rPr lang="en-US" sz="7200" b="1" spc="65" dirty="0" smtClean="0">
                <a:solidFill>
                  <a:srgbClr val="1C355D"/>
                </a:solidFill>
                <a:latin typeface="Times New Roman" pitchFamily="18" charset="0"/>
                <a:cs typeface="Times New Roman" pitchFamily="18" charset="0"/>
              </a:rPr>
              <a:t>consistent</a:t>
            </a:r>
            <a:r>
              <a:rPr lang="en-US" sz="7200" b="1" spc="-70" dirty="0" smtClean="0">
                <a:solidFill>
                  <a:srgbClr val="1C355D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25" dirty="0" smtClean="0">
                <a:latin typeface="Times New Roman" pitchFamily="18" charset="0"/>
                <a:cs typeface="Times New Roman" pitchFamily="18" charset="0"/>
              </a:rPr>
              <a:t>with</a:t>
            </a:r>
            <a:r>
              <a:rPr lang="en-US" sz="7200" spc="-35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30" dirty="0" smtClean="0">
                <a:latin typeface="Times New Roman" pitchFamily="18" charset="0"/>
                <a:cs typeface="Times New Roman" pitchFamily="18" charset="0"/>
              </a:rPr>
              <a:t>the</a:t>
            </a:r>
            <a:r>
              <a:rPr lang="en-US" sz="7200" spc="-4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45" dirty="0" smtClean="0">
                <a:latin typeface="Times New Roman" pitchFamily="18" charset="0"/>
                <a:cs typeface="Times New Roman" pitchFamily="18" charset="0"/>
              </a:rPr>
              <a:t>observed</a:t>
            </a:r>
            <a:r>
              <a:rPr lang="en-US" sz="7200" spc="-35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30" dirty="0" smtClean="0">
                <a:latin typeface="Times New Roman" pitchFamily="18" charset="0"/>
                <a:cs typeface="Times New Roman" pitchFamily="18" charset="0"/>
              </a:rPr>
              <a:t>data</a:t>
            </a:r>
            <a:endParaRPr lang="en-US" sz="7200" dirty="0" smtClean="0">
              <a:latin typeface="Times New Roman" pitchFamily="18" charset="0"/>
              <a:cs typeface="Times New Roman" pitchFamily="18" charset="0"/>
            </a:endParaRPr>
          </a:p>
          <a:p>
            <a:pPr marL="31115" algn="just">
              <a:lnSpc>
                <a:spcPct val="100000"/>
              </a:lnSpc>
              <a:spcBef>
                <a:spcPts val="550"/>
              </a:spcBef>
            </a:pPr>
            <a:r>
              <a:rPr lang="en-US" sz="7200" spc="70" dirty="0" smtClean="0">
                <a:latin typeface="Times New Roman" pitchFamily="18" charset="0"/>
                <a:cs typeface="Times New Roman" pitchFamily="18" charset="0"/>
              </a:rPr>
              <a:t>Assume</a:t>
            </a:r>
            <a:r>
              <a:rPr lang="en-US" sz="7200" spc="-4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25" dirty="0" smtClean="0">
                <a:latin typeface="Times New Roman" pitchFamily="18" charset="0"/>
                <a:cs typeface="Times New Roman" pitchFamily="18" charset="0"/>
              </a:rPr>
              <a:t>to</a:t>
            </a:r>
            <a:r>
              <a:rPr lang="en-US" sz="7200" spc="-4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45" dirty="0" smtClean="0">
                <a:latin typeface="Times New Roman" pitchFamily="18" charset="0"/>
                <a:cs typeface="Times New Roman" pitchFamily="18" charset="0"/>
              </a:rPr>
              <a:t>have</a:t>
            </a:r>
            <a:r>
              <a:rPr lang="en-US" sz="7200" spc="-4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-2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40" dirty="0" smtClean="0">
                <a:latin typeface="Times New Roman" pitchFamily="18" charset="0"/>
                <a:cs typeface="Times New Roman" pitchFamily="18" charset="0"/>
              </a:rPr>
              <a:t>observations</a:t>
            </a:r>
            <a:r>
              <a:rPr lang="en-US" sz="7200" spc="-4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125" dirty="0" smtClean="0">
                <a:latin typeface="Times New Roman" pitchFamily="18" charset="0"/>
                <a:cs typeface="Times New Roman" pitchFamily="18" charset="0"/>
              </a:rPr>
              <a:t>𝒟</a:t>
            </a:r>
            <a:r>
              <a:rPr lang="en-US" sz="7200" spc="5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165" dirty="0" smtClean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en-US" sz="7200" spc="35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-20" dirty="0" smtClean="0">
                <a:latin typeface="Times New Roman" pitchFamily="18" charset="0"/>
                <a:cs typeface="Times New Roman" pitchFamily="18" charset="0"/>
              </a:rPr>
              <a:t>𝑦  </a:t>
            </a:r>
            <a:r>
              <a:rPr lang="en-US" sz="7200" spc="55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7200" spc="14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-30" dirty="0" smtClean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en-US" sz="7200" spc="-65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-20" dirty="0" smtClean="0">
                <a:latin typeface="Times New Roman" pitchFamily="18" charset="0"/>
                <a:cs typeface="Times New Roman" pitchFamily="18" charset="0"/>
              </a:rPr>
              <a:t>𝑦</a:t>
            </a:r>
            <a:r>
              <a:rPr lang="en-US" sz="7200" spc="-15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55" dirty="0" smtClean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sz="7200" spc="14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-30" dirty="0" smtClean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en-US" sz="7200" spc="-65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-180" dirty="0" smtClean="0">
                <a:latin typeface="Times New Roman" pitchFamily="18" charset="0"/>
                <a:cs typeface="Times New Roman" pitchFamily="18" charset="0"/>
              </a:rPr>
              <a:t>…  </a:t>
            </a:r>
            <a:r>
              <a:rPr lang="en-US" sz="7200" spc="-30" dirty="0" smtClean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en-US" sz="7200" spc="-65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-20" dirty="0" smtClean="0">
                <a:latin typeface="Times New Roman" pitchFamily="18" charset="0"/>
                <a:cs typeface="Times New Roman" pitchFamily="18" charset="0"/>
              </a:rPr>
              <a:t>𝑦</a:t>
            </a:r>
            <a:r>
              <a:rPr lang="en-US" sz="7200" spc="155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55" dirty="0" smtClean="0">
                <a:latin typeface="Times New Roman" pitchFamily="18" charset="0"/>
                <a:cs typeface="Times New Roman" pitchFamily="18" charset="0"/>
              </a:rPr>
              <a:t>6</a:t>
            </a:r>
            <a:r>
              <a:rPr lang="en-US" sz="7200" spc="22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-90" dirty="0" smtClean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en-US" sz="7200" spc="-35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35" dirty="0" smtClean="0">
                <a:latin typeface="Times New Roman" pitchFamily="18" charset="0"/>
                <a:cs typeface="Times New Roman" pitchFamily="18" charset="0"/>
              </a:rPr>
              <a:t>where</a:t>
            </a:r>
            <a:r>
              <a:rPr lang="en-US" sz="7200" spc="-3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-20" dirty="0" smtClean="0">
                <a:latin typeface="Times New Roman" pitchFamily="18" charset="0"/>
                <a:cs typeface="Times New Roman" pitchFamily="18" charset="0"/>
              </a:rPr>
              <a:t>𝑦</a:t>
            </a:r>
            <a:r>
              <a:rPr lang="en-US" sz="7200" spc="155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-220" dirty="0" smtClean="0">
                <a:latin typeface="Times New Roman" pitchFamily="18" charset="0"/>
                <a:cs typeface="Times New Roman" pitchFamily="18" charset="0"/>
              </a:rPr>
              <a:t>𝑖</a:t>
            </a:r>
            <a:r>
              <a:rPr lang="en-US" sz="7200" spc="405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80" dirty="0" smtClean="0">
                <a:latin typeface="Times New Roman" pitchFamily="18" charset="0"/>
                <a:cs typeface="Times New Roman" pitchFamily="18" charset="0"/>
              </a:rPr>
              <a:t>∼</a:t>
            </a:r>
            <a:r>
              <a:rPr lang="en-US" sz="7200" spc="3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320" dirty="0" smtClean="0">
                <a:latin typeface="Times New Roman" pitchFamily="18" charset="0"/>
                <a:cs typeface="Times New Roman" pitchFamily="18" charset="0"/>
              </a:rPr>
              <a:t>𝒩</a:t>
            </a:r>
            <a:r>
              <a:rPr lang="en-US" sz="7200" spc="175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-15" dirty="0" smtClean="0">
                <a:latin typeface="Times New Roman" pitchFamily="18" charset="0"/>
                <a:cs typeface="Times New Roman" pitchFamily="18" charset="0"/>
              </a:rPr>
              <a:t>𝜇,</a:t>
            </a:r>
            <a:r>
              <a:rPr lang="en-US" sz="7200" spc="-6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7200" spc="50" dirty="0" smtClean="0">
                <a:latin typeface="Times New Roman" pitchFamily="18" charset="0"/>
                <a:cs typeface="Times New Roman" pitchFamily="18" charset="0"/>
              </a:rPr>
              <a:t>𝜎</a:t>
            </a:r>
            <a:r>
              <a:rPr lang="en-US" sz="7200" spc="75" baseline="27777" dirty="0" smtClean="0">
                <a:latin typeface="Times New Roman" pitchFamily="18" charset="0"/>
                <a:cs typeface="Times New Roman" pitchFamily="18" charset="0"/>
              </a:rPr>
              <a:t>2</a:t>
            </a:r>
            <a:endParaRPr lang="en-US" sz="7200" baseline="27777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FB63984B-0DC5-4AA8-87DA-6DF2208DEE4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78789" y="2743200"/>
            <a:ext cx="7708011" cy="388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74993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534400" cy="708890"/>
          </a:xfrm>
          <a:prstGeom prst="rect">
            <a:avLst/>
          </a:prstGeom>
        </p:spPr>
        <p:txBody>
          <a:bodyPr vert="horz" wrap="square" lIns="0" tIns="31474" rIns="0" bIns="0" rtlCol="0">
            <a:spAutoFit/>
          </a:bodyPr>
          <a:lstStyle/>
          <a:p>
            <a:pPr marL="25179">
              <a:spcBef>
                <a:spcPts val="248"/>
              </a:spcBef>
            </a:pPr>
            <a:r>
              <a:rPr spc="159" dirty="0"/>
              <a:t>Maximum</a:t>
            </a:r>
            <a:r>
              <a:rPr spc="-287" dirty="0"/>
              <a:t> </a:t>
            </a:r>
            <a:r>
              <a:rPr spc="99" dirty="0"/>
              <a:t>Likelihood</a:t>
            </a:r>
            <a:r>
              <a:rPr spc="-287" dirty="0"/>
              <a:t> </a:t>
            </a:r>
            <a:r>
              <a:rPr spc="169" dirty="0"/>
              <a:t>Estimation</a:t>
            </a:r>
          </a:p>
        </p:txBody>
      </p:sp>
      <p:sp>
        <p:nvSpPr>
          <p:cNvPr id="19" name="object 19"/>
          <p:cNvSpPr txBox="1"/>
          <p:nvPr/>
        </p:nvSpPr>
        <p:spPr>
          <a:xfrm>
            <a:off x="57937" y="4038600"/>
            <a:ext cx="8933663" cy="1705202"/>
          </a:xfrm>
          <a:prstGeom prst="rect">
            <a:avLst/>
          </a:prstGeom>
        </p:spPr>
        <p:txBody>
          <a:bodyPr vert="horz" wrap="square" lIns="0" tIns="22661" rIns="0" bIns="0" rtlCol="0">
            <a:spAutoFit/>
          </a:bodyPr>
          <a:lstStyle/>
          <a:p>
            <a:pPr marL="125895" marR="110788" algn="just">
              <a:lnSpc>
                <a:spcPct val="156100"/>
              </a:lnSpc>
              <a:spcBef>
                <a:spcPts val="178"/>
              </a:spcBef>
            </a:pPr>
            <a:r>
              <a:rPr sz="2400" spc="69" dirty="0">
                <a:latin typeface="Times New Roman" pitchFamily="18" charset="0"/>
                <a:cs typeface="Times New Roman" pitchFamily="18" charset="0"/>
              </a:rPr>
              <a:t>The</a:t>
            </a:r>
            <a:r>
              <a:rPr sz="2400" spc="-2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b="1" spc="89" dirty="0">
                <a:solidFill>
                  <a:srgbClr val="001F5F"/>
                </a:solidFill>
                <a:latin typeface="Times New Roman" pitchFamily="18" charset="0"/>
                <a:cs typeface="Times New Roman" pitchFamily="18" charset="0"/>
              </a:rPr>
              <a:t>value</a:t>
            </a:r>
            <a:r>
              <a:rPr sz="2400" b="1" spc="-20" dirty="0">
                <a:solidFill>
                  <a:srgbClr val="001F5F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b="1" spc="149" dirty="0">
                <a:solidFill>
                  <a:srgbClr val="001F5F"/>
                </a:solidFill>
                <a:latin typeface="Times New Roman" pitchFamily="18" charset="0"/>
                <a:cs typeface="Times New Roman" pitchFamily="18" charset="0"/>
              </a:rPr>
              <a:t>assumed</a:t>
            </a:r>
            <a:r>
              <a:rPr sz="2400" b="1" spc="-20" dirty="0">
                <a:solidFill>
                  <a:srgbClr val="001F5F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spc="109" dirty="0">
                <a:latin typeface="Times New Roman" pitchFamily="18" charset="0"/>
                <a:cs typeface="Times New Roman" pitchFamily="18" charset="0"/>
              </a:rPr>
              <a:t>by</a:t>
            </a:r>
            <a:r>
              <a:rPr sz="2400" spc="-2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spc="59" dirty="0">
                <a:latin typeface="Times New Roman" pitchFamily="18" charset="0"/>
                <a:cs typeface="Times New Roman" pitchFamily="18" charset="0"/>
              </a:rPr>
              <a:t>the</a:t>
            </a:r>
            <a:r>
              <a:rPr sz="2400" spc="-3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dirty="0">
                <a:latin typeface="Times New Roman" pitchFamily="18" charset="0"/>
                <a:cs typeface="Times New Roman" pitchFamily="18" charset="0"/>
              </a:rPr>
              <a:t>joint</a:t>
            </a:r>
            <a:r>
              <a:rPr sz="2400" spc="-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spc="69">
                <a:latin typeface="Times New Roman" pitchFamily="18" charset="0"/>
                <a:cs typeface="Times New Roman" pitchFamily="18" charset="0"/>
              </a:rPr>
              <a:t>pdf</a:t>
            </a:r>
            <a:r>
              <a:rPr sz="2400" spc="-20"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spc="-139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𝑓</a:t>
            </a:r>
            <a:r>
              <a:rPr sz="2400" spc="-206" baseline="-13888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𝑌  </a:t>
            </a:r>
            <a:r>
              <a:rPr sz="2400" spc="5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𝑌</a:t>
            </a:r>
            <a:r>
              <a:rPr sz="2400" spc="5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|𝜇,</a:t>
            </a:r>
            <a:r>
              <a:rPr sz="2400" spc="-129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spc="99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𝜎</a:t>
            </a:r>
            <a:r>
              <a:rPr sz="2400" spc="149" baseline="27777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sz="2400" spc="684" baseline="27777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spc="-178" dirty="0">
                <a:latin typeface="Times New Roman" pitchFamily="18" charset="0"/>
                <a:cs typeface="Times New Roman" pitchFamily="18" charset="0"/>
              </a:rPr>
              <a:t>,</a:t>
            </a:r>
            <a:r>
              <a:rPr sz="2400" spc="-2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spc="50" dirty="0">
                <a:latin typeface="Times New Roman" pitchFamily="18" charset="0"/>
                <a:cs typeface="Times New Roman" pitchFamily="18" charset="0"/>
              </a:rPr>
              <a:t>with</a:t>
            </a:r>
            <a:r>
              <a:rPr sz="2400" spc="-3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b="1" spc="119" dirty="0">
                <a:solidFill>
                  <a:srgbClr val="001F5F"/>
                </a:solidFill>
                <a:latin typeface="Times New Roman" pitchFamily="18" charset="0"/>
                <a:cs typeface="Times New Roman" pitchFamily="18" charset="0"/>
              </a:rPr>
              <a:t>known</a:t>
            </a:r>
            <a:r>
              <a:rPr sz="2400" b="1" spc="-10" dirty="0">
                <a:solidFill>
                  <a:srgbClr val="001F5F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spc="-50" dirty="0">
                <a:latin typeface="Times New Roman" pitchFamily="18" charset="0"/>
                <a:cs typeface="Times New Roman" pitchFamily="18" charset="0"/>
              </a:rPr>
              <a:t>𝜇</a:t>
            </a:r>
            <a:r>
              <a:rPr sz="2400" spc="10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spc="89" dirty="0">
                <a:latin typeface="Times New Roman" pitchFamily="18" charset="0"/>
                <a:cs typeface="Times New Roman" pitchFamily="18" charset="0"/>
              </a:rPr>
              <a:t>and</a:t>
            </a:r>
            <a:r>
              <a:rPr sz="2400" spc="-3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spc="30" dirty="0">
                <a:latin typeface="Times New Roman" pitchFamily="18" charset="0"/>
                <a:cs typeface="Times New Roman" pitchFamily="18" charset="0"/>
              </a:rPr>
              <a:t>𝜎</a:t>
            </a:r>
            <a:r>
              <a:rPr sz="2400" spc="44" baseline="27777" dirty="0">
                <a:latin typeface="Times New Roman" pitchFamily="18" charset="0"/>
                <a:cs typeface="Times New Roman" pitchFamily="18" charset="0"/>
              </a:rPr>
              <a:t>2</a:t>
            </a:r>
            <a:r>
              <a:rPr sz="2400" spc="30" dirty="0">
                <a:latin typeface="Times New Roman" pitchFamily="18" charset="0"/>
                <a:cs typeface="Times New Roman" pitchFamily="18" charset="0"/>
              </a:rPr>
              <a:t>,</a:t>
            </a:r>
            <a:r>
              <a:rPr sz="2400" spc="-1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spc="59" dirty="0">
                <a:latin typeface="Times New Roman" pitchFamily="18" charset="0"/>
                <a:cs typeface="Times New Roman" pitchFamily="18" charset="0"/>
              </a:rPr>
              <a:t>evaluated</a:t>
            </a:r>
            <a:r>
              <a:rPr sz="2400" spc="-2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spc="109" dirty="0">
                <a:latin typeface="Times New Roman" pitchFamily="18" charset="0"/>
                <a:cs typeface="Times New Roman" pitchFamily="18" charset="0"/>
              </a:rPr>
              <a:t>using</a:t>
            </a:r>
            <a:r>
              <a:rPr sz="2400" spc="-2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spc="59" dirty="0">
                <a:latin typeface="Times New Roman" pitchFamily="18" charset="0"/>
                <a:cs typeface="Times New Roman" pitchFamily="18" charset="0"/>
              </a:rPr>
              <a:t>the  data </a:t>
            </a:r>
            <a:r>
              <a:rPr sz="2400" spc="50" dirty="0">
                <a:latin typeface="Times New Roman" pitchFamily="18" charset="0"/>
                <a:cs typeface="Times New Roman" pitchFamily="18" charset="0"/>
              </a:rPr>
              <a:t>𝒟</a:t>
            </a:r>
            <a:r>
              <a:rPr sz="2400" spc="50">
                <a:latin typeface="Times New Roman" pitchFamily="18" charset="0"/>
                <a:cs typeface="Times New Roman" pitchFamily="18" charset="0"/>
              </a:rPr>
              <a:t>, </a:t>
            </a:r>
            <a:endParaRPr lang="en-US" sz="2400" spc="50" dirty="0" smtClean="0">
              <a:latin typeface="Times New Roman" pitchFamily="18" charset="0"/>
              <a:cs typeface="Times New Roman" pitchFamily="18" charset="0"/>
            </a:endParaRPr>
          </a:p>
          <a:p>
            <a:pPr marL="125895" marR="110788" algn="just">
              <a:lnSpc>
                <a:spcPct val="156100"/>
              </a:lnSpc>
              <a:spcBef>
                <a:spcPts val="178"/>
              </a:spcBef>
            </a:pPr>
            <a:r>
              <a:rPr sz="2400" b="1" spc="99" smtClean="0">
                <a:solidFill>
                  <a:srgbClr val="001F5F"/>
                </a:solidFill>
                <a:latin typeface="Times New Roman" pitchFamily="18" charset="0"/>
                <a:cs typeface="Times New Roman" pitchFamily="18" charset="0"/>
              </a:rPr>
              <a:t>Maximizing</a:t>
            </a:r>
            <a:r>
              <a:rPr sz="2400" b="1" spc="-129" smtClean="0">
                <a:solidFill>
                  <a:srgbClr val="001F5F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b="1" spc="119" dirty="0">
                <a:solidFill>
                  <a:srgbClr val="001F5F"/>
                </a:solidFill>
                <a:latin typeface="Times New Roman" pitchFamily="18" charset="0"/>
                <a:cs typeface="Times New Roman" pitchFamily="18" charset="0"/>
              </a:rPr>
              <a:t>the</a:t>
            </a:r>
            <a:r>
              <a:rPr sz="2400" b="1" spc="-139" dirty="0">
                <a:solidFill>
                  <a:srgbClr val="001F5F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b="1" spc="59" dirty="0">
                <a:solidFill>
                  <a:srgbClr val="001F5F"/>
                </a:solidFill>
                <a:latin typeface="Times New Roman" pitchFamily="18" charset="0"/>
                <a:cs typeface="Times New Roman" pitchFamily="18" charset="0"/>
              </a:rPr>
              <a:t>likelihood</a:t>
            </a:r>
            <a:r>
              <a:rPr sz="2400" b="1" spc="-119" dirty="0">
                <a:solidFill>
                  <a:srgbClr val="001F5F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spc="119" dirty="0">
                <a:latin typeface="Times New Roman" pitchFamily="18" charset="0"/>
                <a:cs typeface="Times New Roman" pitchFamily="18" charset="0"/>
              </a:rPr>
              <a:t>means</a:t>
            </a:r>
            <a:r>
              <a:rPr sz="2400" spc="-7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spc="59" dirty="0">
                <a:latin typeface="Times New Roman" pitchFamily="18" charset="0"/>
                <a:cs typeface="Times New Roman" pitchFamily="18" charset="0"/>
              </a:rPr>
              <a:t>maximizing</a:t>
            </a:r>
            <a:r>
              <a:rPr sz="2400" spc="-8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spc="69" dirty="0">
                <a:latin typeface="Times New Roman" pitchFamily="18" charset="0"/>
                <a:cs typeface="Times New Roman" pitchFamily="18" charset="0"/>
              </a:rPr>
              <a:t>this</a:t>
            </a:r>
            <a:r>
              <a:rPr sz="2400" spc="-79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 spc="69" dirty="0">
                <a:latin typeface="Times New Roman" pitchFamily="18" charset="0"/>
                <a:cs typeface="Times New Roman" pitchFamily="18" charset="0"/>
              </a:rPr>
              <a:t>product</a:t>
            </a:r>
            <a:endParaRPr sz="240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52400" y="1371600"/>
            <a:ext cx="8686800" cy="279274"/>
          </a:xfrm>
          <a:prstGeom prst="rect">
            <a:avLst/>
          </a:prstGeom>
        </p:spPr>
        <p:txBody>
          <a:bodyPr vert="horz" wrap="square" lIns="0" tIns="32733" rIns="0" bIns="0" rtlCol="0">
            <a:spAutoFit/>
          </a:bodyPr>
          <a:lstStyle/>
          <a:p>
            <a:pPr marL="50358">
              <a:spcBef>
                <a:spcPts val="258"/>
              </a:spcBef>
            </a:pPr>
            <a:r>
              <a:rPr sz="1600" spc="59" dirty="0">
                <a:latin typeface="Trebuchet MS"/>
                <a:cs typeface="Trebuchet MS"/>
              </a:rPr>
              <a:t>Defined</a:t>
            </a:r>
            <a:r>
              <a:rPr sz="1600" spc="-79" dirty="0">
                <a:latin typeface="Trebuchet MS"/>
                <a:cs typeface="Trebuchet MS"/>
              </a:rPr>
              <a:t> </a:t>
            </a:r>
            <a:r>
              <a:rPr sz="1600" spc="59" dirty="0">
                <a:latin typeface="Trebuchet MS"/>
                <a:cs typeface="Trebuchet MS"/>
              </a:rPr>
              <a:t>the</a:t>
            </a:r>
            <a:r>
              <a:rPr sz="1600" spc="-69" dirty="0">
                <a:latin typeface="Trebuchet MS"/>
                <a:cs typeface="Trebuchet MS"/>
              </a:rPr>
              <a:t> </a:t>
            </a:r>
            <a:r>
              <a:rPr sz="1600" spc="59" dirty="0">
                <a:latin typeface="Trebuchet MS"/>
                <a:cs typeface="Trebuchet MS"/>
              </a:rPr>
              <a:t>data</a:t>
            </a:r>
            <a:r>
              <a:rPr sz="1600" spc="-79" dirty="0">
                <a:latin typeface="Trebuchet MS"/>
                <a:cs typeface="Trebuchet MS"/>
              </a:rPr>
              <a:t> </a:t>
            </a:r>
            <a:r>
              <a:rPr sz="1600" spc="59" dirty="0">
                <a:latin typeface="Trebuchet MS"/>
                <a:cs typeface="Trebuchet MS"/>
              </a:rPr>
              <a:t>vector</a:t>
            </a:r>
            <a:r>
              <a:rPr sz="1600" spc="-69" dirty="0">
                <a:latin typeface="Trebuchet MS"/>
                <a:cs typeface="Trebuchet MS"/>
              </a:rPr>
              <a:t> </a:t>
            </a:r>
            <a:r>
              <a:rPr sz="1600" spc="40" dirty="0">
                <a:latin typeface="FreeSerif"/>
                <a:cs typeface="FreeSerif"/>
              </a:rPr>
              <a:t>𝑌</a:t>
            </a:r>
            <a:r>
              <a:rPr sz="1600" spc="99" dirty="0">
                <a:latin typeface="FreeSerif"/>
                <a:cs typeface="FreeSerif"/>
              </a:rPr>
              <a:t> </a:t>
            </a:r>
            <a:r>
              <a:rPr sz="1600" spc="327">
                <a:latin typeface="FreeSerif"/>
                <a:cs typeface="FreeSerif"/>
              </a:rPr>
              <a:t>=</a:t>
            </a:r>
            <a:r>
              <a:rPr sz="1600" spc="654">
                <a:latin typeface="FreeSerif"/>
                <a:cs typeface="FreeSerif"/>
              </a:rPr>
              <a:t> </a:t>
            </a:r>
            <a:r>
              <a:rPr lang="en-US" sz="1600" spc="654" dirty="0" smtClean="0">
                <a:latin typeface="FreeSerif"/>
                <a:cs typeface="FreeSerif"/>
              </a:rPr>
              <a:t>(</a:t>
            </a:r>
            <a:r>
              <a:rPr sz="1600" spc="-40" smtClean="0">
                <a:latin typeface="FreeSerif"/>
                <a:cs typeface="FreeSerif"/>
              </a:rPr>
              <a:t>𝑦  </a:t>
            </a:r>
            <a:r>
              <a:rPr sz="1600" spc="109" dirty="0">
                <a:latin typeface="FreeSerif"/>
                <a:cs typeface="FreeSerif"/>
              </a:rPr>
              <a:t>1</a:t>
            </a:r>
            <a:r>
              <a:rPr sz="1600" spc="287" dirty="0">
                <a:latin typeface="FreeSerif"/>
                <a:cs typeface="FreeSerif"/>
              </a:rPr>
              <a:t> </a:t>
            </a:r>
            <a:r>
              <a:rPr sz="1600" spc="-59" dirty="0">
                <a:latin typeface="FreeSerif"/>
                <a:cs typeface="FreeSerif"/>
              </a:rPr>
              <a:t>,</a:t>
            </a:r>
            <a:r>
              <a:rPr sz="1600" spc="-129" dirty="0">
                <a:latin typeface="FreeSerif"/>
                <a:cs typeface="FreeSerif"/>
              </a:rPr>
              <a:t> </a:t>
            </a:r>
            <a:r>
              <a:rPr sz="1600" spc="-40" dirty="0">
                <a:latin typeface="FreeSerif"/>
                <a:cs typeface="FreeSerif"/>
              </a:rPr>
              <a:t>𝑦  </a:t>
            </a:r>
            <a:r>
              <a:rPr sz="1600" spc="109" dirty="0">
                <a:latin typeface="FreeSerif"/>
                <a:cs typeface="FreeSerif"/>
              </a:rPr>
              <a:t>2</a:t>
            </a:r>
            <a:r>
              <a:rPr sz="1600" spc="297" dirty="0">
                <a:latin typeface="FreeSerif"/>
                <a:cs typeface="FreeSerif"/>
              </a:rPr>
              <a:t> </a:t>
            </a:r>
            <a:r>
              <a:rPr sz="1600" spc="-59" dirty="0">
                <a:latin typeface="FreeSerif"/>
                <a:cs typeface="FreeSerif"/>
              </a:rPr>
              <a:t>,</a:t>
            </a:r>
            <a:r>
              <a:rPr sz="1600" spc="-119" dirty="0">
                <a:latin typeface="FreeSerif"/>
                <a:cs typeface="FreeSerif"/>
              </a:rPr>
              <a:t> </a:t>
            </a:r>
            <a:r>
              <a:rPr sz="1600" spc="-357" dirty="0">
                <a:latin typeface="FreeSerif"/>
                <a:cs typeface="FreeSerif"/>
              </a:rPr>
              <a:t>…</a:t>
            </a:r>
            <a:r>
              <a:rPr sz="1600" spc="-327" dirty="0">
                <a:latin typeface="FreeSerif"/>
                <a:cs typeface="FreeSerif"/>
              </a:rPr>
              <a:t> </a:t>
            </a:r>
            <a:r>
              <a:rPr sz="1600" spc="-59" dirty="0">
                <a:latin typeface="FreeSerif"/>
                <a:cs typeface="FreeSerif"/>
              </a:rPr>
              <a:t>,</a:t>
            </a:r>
            <a:r>
              <a:rPr sz="1600" spc="-129" dirty="0">
                <a:latin typeface="FreeSerif"/>
                <a:cs typeface="FreeSerif"/>
              </a:rPr>
              <a:t> </a:t>
            </a:r>
            <a:r>
              <a:rPr sz="1600" spc="-40">
                <a:latin typeface="FreeSerif"/>
                <a:cs typeface="FreeSerif"/>
              </a:rPr>
              <a:t>𝑦  </a:t>
            </a:r>
            <a:r>
              <a:rPr sz="1600" spc="248" smtClean="0">
                <a:latin typeface="FreeSerif"/>
                <a:cs typeface="FreeSerif"/>
              </a:rPr>
              <a:t>𝑁</a:t>
            </a:r>
            <a:r>
              <a:rPr lang="en-US" sz="1600" spc="248" dirty="0" smtClean="0">
                <a:latin typeface="FreeSerif"/>
                <a:cs typeface="FreeSerif"/>
              </a:rPr>
              <a:t>)</a:t>
            </a:r>
            <a:r>
              <a:rPr sz="1600" spc="278" smtClean="0">
                <a:latin typeface="FreeSerif"/>
                <a:cs typeface="FreeSerif"/>
              </a:rPr>
              <a:t> </a:t>
            </a:r>
            <a:r>
              <a:rPr spc="-87" baseline="27777" dirty="0">
                <a:latin typeface="FreeSerif"/>
                <a:cs typeface="FreeSerif"/>
              </a:rPr>
              <a:t>⊤</a:t>
            </a:r>
            <a:r>
              <a:rPr sz="1600" spc="-59" dirty="0">
                <a:latin typeface="Trebuchet MS"/>
                <a:cs typeface="Trebuchet MS"/>
              </a:rPr>
              <a:t>.</a:t>
            </a:r>
            <a:r>
              <a:rPr sz="1600" spc="-69" dirty="0">
                <a:latin typeface="Trebuchet MS"/>
                <a:cs typeface="Trebuchet MS"/>
              </a:rPr>
              <a:t> </a:t>
            </a:r>
            <a:r>
              <a:rPr sz="1600" spc="69" dirty="0">
                <a:latin typeface="Trebuchet MS"/>
                <a:cs typeface="Trebuchet MS"/>
              </a:rPr>
              <a:t>The</a:t>
            </a:r>
            <a:r>
              <a:rPr sz="1600" spc="-69" dirty="0">
                <a:latin typeface="Trebuchet MS"/>
                <a:cs typeface="Trebuchet MS"/>
              </a:rPr>
              <a:t> </a:t>
            </a:r>
            <a:r>
              <a:rPr sz="1600" b="1" spc="59" dirty="0">
                <a:solidFill>
                  <a:srgbClr val="1C355D"/>
                </a:solidFill>
                <a:latin typeface="Trebuchet MS"/>
                <a:cs typeface="Trebuchet MS"/>
              </a:rPr>
              <a:t>joint</a:t>
            </a:r>
            <a:r>
              <a:rPr sz="1600" b="1" spc="-129" dirty="0">
                <a:solidFill>
                  <a:srgbClr val="1C355D"/>
                </a:solidFill>
                <a:latin typeface="Trebuchet MS"/>
                <a:cs typeface="Trebuchet MS"/>
              </a:rPr>
              <a:t> </a:t>
            </a:r>
            <a:r>
              <a:rPr sz="1600" b="1" spc="129" dirty="0">
                <a:solidFill>
                  <a:srgbClr val="1C355D"/>
                </a:solidFill>
                <a:latin typeface="Trebuchet MS"/>
                <a:cs typeface="Trebuchet MS"/>
              </a:rPr>
              <a:t>pdf</a:t>
            </a:r>
            <a:r>
              <a:rPr sz="1600" b="1" spc="-119" dirty="0">
                <a:solidFill>
                  <a:srgbClr val="1C355D"/>
                </a:solidFill>
                <a:latin typeface="Trebuchet MS"/>
                <a:cs typeface="Trebuchet MS"/>
              </a:rPr>
              <a:t> </a:t>
            </a:r>
            <a:r>
              <a:rPr sz="1600" spc="59" dirty="0">
                <a:latin typeface="Trebuchet MS"/>
                <a:cs typeface="Trebuchet MS"/>
              </a:rPr>
              <a:t>of</a:t>
            </a:r>
            <a:r>
              <a:rPr sz="1600" spc="-59" dirty="0">
                <a:latin typeface="Trebuchet MS"/>
                <a:cs typeface="Trebuchet MS"/>
              </a:rPr>
              <a:t> </a:t>
            </a:r>
            <a:r>
              <a:rPr sz="1600" spc="59" dirty="0">
                <a:latin typeface="Trebuchet MS"/>
                <a:cs typeface="Trebuchet MS"/>
              </a:rPr>
              <a:t>the</a:t>
            </a:r>
            <a:r>
              <a:rPr sz="1600" spc="-79" dirty="0">
                <a:latin typeface="Trebuchet MS"/>
                <a:cs typeface="Trebuchet MS"/>
              </a:rPr>
              <a:t> </a:t>
            </a:r>
            <a:r>
              <a:rPr sz="1600" spc="59" dirty="0">
                <a:latin typeface="Trebuchet MS"/>
                <a:cs typeface="Trebuchet MS"/>
              </a:rPr>
              <a:t>data</a:t>
            </a:r>
            <a:r>
              <a:rPr sz="1600" spc="-59" dirty="0">
                <a:latin typeface="Trebuchet MS"/>
                <a:cs typeface="Trebuchet MS"/>
              </a:rPr>
              <a:t> </a:t>
            </a:r>
            <a:r>
              <a:rPr sz="1600" spc="59" dirty="0">
                <a:latin typeface="Trebuchet MS"/>
                <a:cs typeface="Trebuchet MS"/>
              </a:rPr>
              <a:t>vector</a:t>
            </a:r>
            <a:r>
              <a:rPr sz="1600" spc="-89" dirty="0">
                <a:latin typeface="Trebuchet MS"/>
                <a:cs typeface="Trebuchet MS"/>
              </a:rPr>
              <a:t> </a:t>
            </a:r>
            <a:r>
              <a:rPr sz="1600" spc="40" dirty="0">
                <a:latin typeface="FreeSerif"/>
                <a:cs typeface="FreeSerif"/>
              </a:rPr>
              <a:t>𝑌</a:t>
            </a:r>
            <a:r>
              <a:rPr sz="1600" spc="59" dirty="0">
                <a:latin typeface="FreeSerif"/>
                <a:cs typeface="FreeSerif"/>
              </a:rPr>
              <a:t> </a:t>
            </a:r>
            <a:r>
              <a:rPr sz="1600" spc="59" dirty="0">
                <a:latin typeface="Trebuchet MS"/>
                <a:cs typeface="Trebuchet MS"/>
              </a:rPr>
              <a:t>is</a:t>
            </a:r>
            <a:endParaRPr sz="1600">
              <a:latin typeface="Trebuchet MS"/>
              <a:cs typeface="Trebuchet MS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6087437" y="6499519"/>
            <a:ext cx="85646" cy="60401"/>
          </a:xfrm>
          <a:custGeom>
            <a:avLst/>
            <a:gdLst/>
            <a:ahLst/>
            <a:cxnLst/>
            <a:rect l="l" t="t" r="r" b="b"/>
            <a:pathLst>
              <a:path w="43180" h="30479">
                <a:moveTo>
                  <a:pt x="0" y="30366"/>
                </a:moveTo>
                <a:lnTo>
                  <a:pt x="43019" y="30366"/>
                </a:lnTo>
                <a:lnTo>
                  <a:pt x="43019" y="0"/>
                </a:lnTo>
                <a:lnTo>
                  <a:pt x="0" y="0"/>
                </a:lnTo>
                <a:lnTo>
                  <a:pt x="0" y="30366"/>
                </a:lnTo>
                <a:close/>
              </a:path>
            </a:pathLst>
          </a:custGeom>
          <a:ln w="5060">
            <a:solidFill>
              <a:srgbClr val="C6B7A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5929517" y="6491668"/>
            <a:ext cx="50380" cy="75501"/>
          </a:xfrm>
          <a:custGeom>
            <a:avLst/>
            <a:gdLst/>
            <a:ahLst/>
            <a:cxnLst/>
            <a:rect l="l" t="t" r="r" b="b"/>
            <a:pathLst>
              <a:path w="25400" h="38100">
                <a:moveTo>
                  <a:pt x="25400" y="0"/>
                </a:moveTo>
                <a:lnTo>
                  <a:pt x="0" y="19050"/>
                </a:lnTo>
                <a:lnTo>
                  <a:pt x="25400" y="38100"/>
                </a:lnTo>
                <a:lnTo>
                  <a:pt x="25400" y="0"/>
                </a:lnTo>
                <a:close/>
              </a:path>
            </a:pathLst>
          </a:custGeom>
          <a:solidFill>
            <a:srgbClr val="E2DB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282185" y="6491668"/>
            <a:ext cx="50380" cy="75501"/>
          </a:xfrm>
          <a:custGeom>
            <a:avLst/>
            <a:gdLst/>
            <a:ahLst/>
            <a:cxnLst/>
            <a:rect l="l" t="t" r="r" b="b"/>
            <a:pathLst>
              <a:path w="25400" h="38100">
                <a:moveTo>
                  <a:pt x="0" y="0"/>
                </a:moveTo>
                <a:lnTo>
                  <a:pt x="0" y="38100"/>
                </a:lnTo>
                <a:lnTo>
                  <a:pt x="25399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E2DB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242" name="AutoShape 2" descr="Probability concepts explained: Maximum likelihood estimation | by Jonny  Brooks-Bartlett | Towards Data Scienc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43" name="Picture 3" descr="D:\SUBJECT\Statastical ML\2023\download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09800" y="2362200"/>
            <a:ext cx="4905375" cy="1219200"/>
          </a:xfrm>
          <a:prstGeom prst="rect">
            <a:avLst/>
          </a:prstGeom>
          <a:noFill/>
        </p:spPr>
      </p:pic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08890"/>
          </a:xfrm>
          <a:prstGeom prst="rect">
            <a:avLst/>
          </a:prstGeom>
        </p:spPr>
        <p:txBody>
          <a:bodyPr vert="horz" wrap="square" lIns="0" tIns="31474" rIns="0" bIns="0" rtlCol="0">
            <a:spAutoFit/>
          </a:bodyPr>
          <a:lstStyle/>
          <a:p>
            <a:pPr marL="25179">
              <a:spcBef>
                <a:spcPts val="248"/>
              </a:spcBef>
            </a:pPr>
            <a:r>
              <a:rPr spc="159" dirty="0"/>
              <a:t>Maximum</a:t>
            </a:r>
            <a:r>
              <a:rPr spc="-287" dirty="0"/>
              <a:t> </a:t>
            </a:r>
            <a:r>
              <a:rPr spc="99" dirty="0"/>
              <a:t>Likelihood</a:t>
            </a:r>
            <a:r>
              <a:rPr spc="-287" dirty="0"/>
              <a:t> </a:t>
            </a:r>
            <a:r>
              <a:rPr spc="169" dirty="0"/>
              <a:t>Estimation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63729" y="1422887"/>
            <a:ext cx="8792598" cy="2554794"/>
          </a:xfrm>
          <a:prstGeom prst="rect">
            <a:avLst/>
          </a:prstGeom>
        </p:spPr>
        <p:txBody>
          <a:bodyPr vert="horz" wrap="square" lIns="0" tIns="22661" rIns="0" bIns="0" rtlCol="0">
            <a:spAutoFit/>
          </a:bodyPr>
          <a:lstStyle/>
          <a:p>
            <a:pPr marL="25179" marR="31474">
              <a:lnSpc>
                <a:spcPct val="156000"/>
              </a:lnSpc>
              <a:spcBef>
                <a:spcPts val="178"/>
              </a:spcBef>
            </a:pPr>
            <a:r>
              <a:rPr sz="2000" spc="20" dirty="0">
                <a:latin typeface="Trebuchet MS"/>
                <a:cs typeface="Trebuchet MS"/>
              </a:rPr>
              <a:t>If</a:t>
            </a:r>
            <a:r>
              <a:rPr sz="2000" spc="-79" dirty="0">
                <a:latin typeface="Trebuchet MS"/>
                <a:cs typeface="Trebuchet MS"/>
              </a:rPr>
              <a:t> </a:t>
            </a:r>
            <a:r>
              <a:rPr sz="2000" b="1" spc="119" dirty="0">
                <a:solidFill>
                  <a:srgbClr val="001F5F"/>
                </a:solidFill>
                <a:latin typeface="Trebuchet MS"/>
                <a:cs typeface="Trebuchet MS"/>
              </a:rPr>
              <a:t>function</a:t>
            </a:r>
            <a:r>
              <a:rPr sz="2000" b="1" spc="-59" dirty="0">
                <a:solidFill>
                  <a:srgbClr val="001F5F"/>
                </a:solidFill>
                <a:latin typeface="Trebuchet MS"/>
                <a:cs typeface="Trebuchet MS"/>
              </a:rPr>
              <a:t> </a:t>
            </a:r>
            <a:r>
              <a:rPr sz="2000" b="1" spc="119" dirty="0">
                <a:solidFill>
                  <a:srgbClr val="001F5F"/>
                </a:solidFill>
                <a:latin typeface="Trebuchet MS"/>
                <a:cs typeface="Trebuchet MS"/>
              </a:rPr>
              <a:t>of</a:t>
            </a:r>
            <a:r>
              <a:rPr sz="2000" b="1" spc="-69" dirty="0">
                <a:solidFill>
                  <a:srgbClr val="001F5F"/>
                </a:solidFill>
                <a:latin typeface="Trebuchet MS"/>
                <a:cs typeface="Trebuchet MS"/>
              </a:rPr>
              <a:t> </a:t>
            </a:r>
            <a:r>
              <a:rPr sz="2000" b="1" spc="119" dirty="0">
                <a:solidFill>
                  <a:srgbClr val="001F5F"/>
                </a:solidFill>
                <a:latin typeface="Trebuchet MS"/>
                <a:cs typeface="Trebuchet MS"/>
              </a:rPr>
              <a:t>the</a:t>
            </a:r>
            <a:r>
              <a:rPr sz="2000" b="1" spc="-79" dirty="0">
                <a:solidFill>
                  <a:srgbClr val="001F5F"/>
                </a:solidFill>
                <a:latin typeface="Trebuchet MS"/>
                <a:cs typeface="Trebuchet MS"/>
              </a:rPr>
              <a:t> </a:t>
            </a:r>
            <a:r>
              <a:rPr sz="2000" b="1" spc="129" dirty="0">
                <a:solidFill>
                  <a:srgbClr val="001F5F"/>
                </a:solidFill>
                <a:latin typeface="Trebuchet MS"/>
                <a:cs typeface="Trebuchet MS"/>
              </a:rPr>
              <a:t>data</a:t>
            </a:r>
            <a:r>
              <a:rPr sz="2000" b="1" spc="-59" dirty="0">
                <a:solidFill>
                  <a:srgbClr val="001F5F"/>
                </a:solidFill>
                <a:latin typeface="Trebuchet MS"/>
                <a:cs typeface="Trebuchet MS"/>
              </a:rPr>
              <a:t> </a:t>
            </a:r>
            <a:r>
              <a:rPr sz="2000" spc="-69" dirty="0">
                <a:latin typeface="FreeSerif"/>
                <a:cs typeface="FreeSerif"/>
              </a:rPr>
              <a:t>𝑌</a:t>
            </a:r>
            <a:r>
              <a:rPr sz="2000" spc="-69" dirty="0">
                <a:latin typeface="Trebuchet MS"/>
                <a:cs typeface="Trebuchet MS"/>
              </a:rPr>
              <a:t>, </a:t>
            </a:r>
            <a:r>
              <a:rPr sz="2000" spc="59" dirty="0">
                <a:latin typeface="Trebuchet MS"/>
                <a:cs typeface="Trebuchet MS"/>
              </a:rPr>
              <a:t>the</a:t>
            </a:r>
            <a:r>
              <a:rPr sz="2000" spc="-79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joint</a:t>
            </a:r>
            <a:r>
              <a:rPr sz="2000" spc="-69" dirty="0">
                <a:latin typeface="Trebuchet MS"/>
                <a:cs typeface="Trebuchet MS"/>
              </a:rPr>
              <a:t> </a:t>
            </a:r>
            <a:r>
              <a:rPr sz="2000" spc="69" dirty="0">
                <a:latin typeface="Trebuchet MS"/>
                <a:cs typeface="Trebuchet MS"/>
              </a:rPr>
              <a:t>pdf</a:t>
            </a:r>
            <a:r>
              <a:rPr sz="2000" spc="-69" dirty="0">
                <a:latin typeface="Trebuchet MS"/>
                <a:cs typeface="Trebuchet MS"/>
              </a:rPr>
              <a:t> </a:t>
            </a:r>
            <a:r>
              <a:rPr sz="2000" spc="59" dirty="0">
                <a:latin typeface="Trebuchet MS"/>
                <a:cs typeface="Trebuchet MS"/>
              </a:rPr>
              <a:t>is</a:t>
            </a:r>
            <a:r>
              <a:rPr sz="2000" spc="-79" dirty="0">
                <a:latin typeface="Trebuchet MS"/>
                <a:cs typeface="Trebuchet MS"/>
              </a:rPr>
              <a:t> </a:t>
            </a:r>
            <a:r>
              <a:rPr sz="2000" spc="69" dirty="0">
                <a:latin typeface="Trebuchet MS"/>
                <a:cs typeface="Trebuchet MS"/>
              </a:rPr>
              <a:t>a</a:t>
            </a:r>
            <a:r>
              <a:rPr sz="2000" spc="-69" dirty="0">
                <a:latin typeface="Trebuchet MS"/>
                <a:cs typeface="Trebuchet MS"/>
              </a:rPr>
              <a:t> </a:t>
            </a:r>
            <a:r>
              <a:rPr sz="2000" b="1" spc="79" dirty="0">
                <a:solidFill>
                  <a:srgbClr val="001F5F"/>
                </a:solidFill>
                <a:latin typeface="Trebuchet MS"/>
                <a:cs typeface="Trebuchet MS"/>
              </a:rPr>
              <a:t>multivariable</a:t>
            </a:r>
            <a:r>
              <a:rPr sz="2000" b="1" spc="-69" dirty="0">
                <a:solidFill>
                  <a:srgbClr val="001F5F"/>
                </a:solidFill>
                <a:latin typeface="Trebuchet MS"/>
                <a:cs typeface="Trebuchet MS"/>
              </a:rPr>
              <a:t> </a:t>
            </a:r>
            <a:r>
              <a:rPr sz="2000" b="1" spc="79" dirty="0">
                <a:solidFill>
                  <a:srgbClr val="001F5F"/>
                </a:solidFill>
                <a:latin typeface="Trebuchet MS"/>
                <a:cs typeface="Trebuchet MS"/>
              </a:rPr>
              <a:t>distribution</a:t>
            </a:r>
            <a:r>
              <a:rPr sz="2000" spc="79" dirty="0">
                <a:latin typeface="Trebuchet MS"/>
                <a:cs typeface="Trebuchet MS"/>
              </a:rPr>
              <a:t>.</a:t>
            </a:r>
            <a:r>
              <a:rPr sz="2000" spc="-79" dirty="0">
                <a:latin typeface="Trebuchet MS"/>
                <a:cs typeface="Trebuchet MS"/>
              </a:rPr>
              <a:t> </a:t>
            </a:r>
            <a:r>
              <a:rPr sz="2000" spc="109" dirty="0">
                <a:latin typeface="Trebuchet MS"/>
                <a:cs typeface="Trebuchet MS"/>
              </a:rPr>
              <a:t>But</a:t>
            </a:r>
            <a:r>
              <a:rPr sz="2000" spc="-69" dirty="0">
                <a:latin typeface="Trebuchet MS"/>
                <a:cs typeface="Trebuchet MS"/>
              </a:rPr>
              <a:t> </a:t>
            </a:r>
            <a:r>
              <a:rPr sz="2000" b="1" spc="109" dirty="0">
                <a:solidFill>
                  <a:srgbClr val="001F5F"/>
                </a:solidFill>
                <a:latin typeface="Trebuchet MS"/>
                <a:cs typeface="Trebuchet MS"/>
              </a:rPr>
              <a:t>we</a:t>
            </a:r>
            <a:r>
              <a:rPr sz="2000" b="1" spc="-69" dirty="0">
                <a:solidFill>
                  <a:srgbClr val="001F5F"/>
                </a:solidFill>
                <a:latin typeface="Trebuchet MS"/>
                <a:cs typeface="Trebuchet MS"/>
              </a:rPr>
              <a:t> </a:t>
            </a:r>
            <a:r>
              <a:rPr sz="2000" b="1" spc="119" dirty="0">
                <a:solidFill>
                  <a:srgbClr val="001F5F"/>
                </a:solidFill>
                <a:latin typeface="Trebuchet MS"/>
                <a:cs typeface="Trebuchet MS"/>
              </a:rPr>
              <a:t>know</a:t>
            </a:r>
            <a:r>
              <a:rPr sz="2000" b="1" spc="-69" dirty="0">
                <a:solidFill>
                  <a:srgbClr val="001F5F"/>
                </a:solidFill>
                <a:latin typeface="Trebuchet MS"/>
                <a:cs typeface="Trebuchet MS"/>
              </a:rPr>
              <a:t> </a:t>
            </a:r>
            <a:r>
              <a:rPr sz="2000" spc="59" dirty="0">
                <a:latin typeface="Trebuchet MS"/>
                <a:cs typeface="Trebuchet MS"/>
              </a:rPr>
              <a:t>the  value</a:t>
            </a:r>
            <a:r>
              <a:rPr sz="2000" spc="-89" dirty="0">
                <a:latin typeface="Trebuchet MS"/>
                <a:cs typeface="Trebuchet MS"/>
              </a:rPr>
              <a:t> </a:t>
            </a:r>
            <a:r>
              <a:rPr sz="2000" spc="59" dirty="0">
                <a:latin typeface="Trebuchet MS"/>
                <a:cs typeface="Trebuchet MS"/>
              </a:rPr>
              <a:t>of</a:t>
            </a:r>
            <a:r>
              <a:rPr sz="2000" spc="-79" dirty="0">
                <a:latin typeface="Trebuchet MS"/>
                <a:cs typeface="Trebuchet MS"/>
              </a:rPr>
              <a:t> </a:t>
            </a:r>
            <a:r>
              <a:rPr sz="2000" spc="-79" dirty="0">
                <a:latin typeface="FreeSerif"/>
                <a:cs typeface="FreeSerif"/>
              </a:rPr>
              <a:t>𝑌</a:t>
            </a:r>
            <a:r>
              <a:rPr sz="2000" spc="-79" dirty="0">
                <a:latin typeface="Trebuchet MS"/>
                <a:cs typeface="Trebuchet MS"/>
              </a:rPr>
              <a:t>,</a:t>
            </a:r>
            <a:r>
              <a:rPr sz="2000" spc="-69" dirty="0">
                <a:latin typeface="Trebuchet MS"/>
                <a:cs typeface="Trebuchet MS"/>
              </a:rPr>
              <a:t> </a:t>
            </a:r>
            <a:r>
              <a:rPr sz="2000" spc="79" dirty="0">
                <a:latin typeface="Trebuchet MS"/>
                <a:cs typeface="Trebuchet MS"/>
              </a:rPr>
              <a:t>since</a:t>
            </a:r>
            <a:r>
              <a:rPr sz="2000" spc="-79" dirty="0">
                <a:latin typeface="Trebuchet MS"/>
                <a:cs typeface="Trebuchet MS"/>
              </a:rPr>
              <a:t> </a:t>
            </a:r>
            <a:r>
              <a:rPr sz="2000" spc="89" dirty="0">
                <a:latin typeface="Trebuchet MS"/>
                <a:cs typeface="Trebuchet MS"/>
              </a:rPr>
              <a:t>we</a:t>
            </a:r>
            <a:r>
              <a:rPr sz="2000" spc="-69" dirty="0">
                <a:latin typeface="Trebuchet MS"/>
                <a:cs typeface="Trebuchet MS"/>
              </a:rPr>
              <a:t> </a:t>
            </a:r>
            <a:r>
              <a:rPr sz="2000" spc="89" dirty="0">
                <a:latin typeface="Trebuchet MS"/>
                <a:cs typeface="Trebuchet MS"/>
              </a:rPr>
              <a:t>observed</a:t>
            </a:r>
            <a:r>
              <a:rPr sz="2000" spc="-79" dirty="0">
                <a:latin typeface="Trebuchet MS"/>
                <a:cs typeface="Trebuchet MS"/>
              </a:rPr>
              <a:t> </a:t>
            </a:r>
            <a:r>
              <a:rPr sz="2000" spc="89" dirty="0">
                <a:latin typeface="Trebuchet MS"/>
                <a:cs typeface="Trebuchet MS"/>
              </a:rPr>
              <a:t>those</a:t>
            </a:r>
            <a:r>
              <a:rPr sz="2000" spc="-79" dirty="0">
                <a:latin typeface="Trebuchet MS"/>
                <a:cs typeface="Trebuchet MS"/>
              </a:rPr>
              <a:t> </a:t>
            </a:r>
            <a:r>
              <a:rPr sz="2000" spc="59" dirty="0">
                <a:latin typeface="Trebuchet MS"/>
                <a:cs typeface="Trebuchet MS"/>
              </a:rPr>
              <a:t>data</a:t>
            </a:r>
            <a:endParaRPr sz="2000">
              <a:latin typeface="Trebuchet MS"/>
              <a:cs typeface="Trebuchet MS"/>
            </a:endParaRPr>
          </a:p>
          <a:p>
            <a:pPr marL="45322" marR="10072">
              <a:lnSpc>
                <a:spcPct val="156000"/>
              </a:lnSpc>
              <a:spcBef>
                <a:spcPts val="1467"/>
              </a:spcBef>
            </a:pPr>
            <a:r>
              <a:rPr sz="2000" spc="20" dirty="0">
                <a:latin typeface="Trebuchet MS"/>
                <a:cs typeface="Trebuchet MS"/>
              </a:rPr>
              <a:t>If </a:t>
            </a:r>
            <a:r>
              <a:rPr sz="2000" spc="89" dirty="0">
                <a:latin typeface="Trebuchet MS"/>
                <a:cs typeface="Trebuchet MS"/>
              </a:rPr>
              <a:t>we </a:t>
            </a:r>
            <a:r>
              <a:rPr sz="2000" spc="69" dirty="0">
                <a:latin typeface="Trebuchet MS"/>
                <a:cs typeface="Trebuchet MS"/>
              </a:rPr>
              <a:t>also </a:t>
            </a:r>
            <a:r>
              <a:rPr sz="2000" spc="89" dirty="0">
                <a:latin typeface="Trebuchet MS"/>
                <a:cs typeface="Trebuchet MS"/>
              </a:rPr>
              <a:t>knew </a:t>
            </a:r>
            <a:r>
              <a:rPr sz="2000" spc="-50" dirty="0">
                <a:latin typeface="FreeSerif"/>
                <a:cs typeface="FreeSerif"/>
              </a:rPr>
              <a:t>𝜇 </a:t>
            </a:r>
            <a:r>
              <a:rPr sz="2000" spc="89" dirty="0">
                <a:latin typeface="Trebuchet MS"/>
                <a:cs typeface="Trebuchet MS"/>
              </a:rPr>
              <a:t>and </a:t>
            </a:r>
            <a:r>
              <a:rPr sz="2000" spc="-69" dirty="0">
                <a:latin typeface="FreeSerif"/>
                <a:cs typeface="FreeSerif"/>
              </a:rPr>
              <a:t>𝜎</a:t>
            </a:r>
            <a:r>
              <a:rPr sz="2000" spc="-69" dirty="0">
                <a:latin typeface="Trebuchet MS"/>
                <a:cs typeface="Trebuchet MS"/>
              </a:rPr>
              <a:t>, </a:t>
            </a:r>
            <a:r>
              <a:rPr sz="2000" spc="89" dirty="0">
                <a:latin typeface="Trebuchet MS"/>
                <a:cs typeface="Trebuchet MS"/>
              </a:rPr>
              <a:t>we </a:t>
            </a:r>
            <a:r>
              <a:rPr sz="2000" spc="69" dirty="0">
                <a:latin typeface="Trebuchet MS"/>
                <a:cs typeface="Trebuchet MS"/>
              </a:rPr>
              <a:t>could </a:t>
            </a:r>
            <a:r>
              <a:rPr sz="2000" spc="89" dirty="0">
                <a:latin typeface="Trebuchet MS"/>
                <a:cs typeface="Trebuchet MS"/>
              </a:rPr>
              <a:t>compute </a:t>
            </a:r>
            <a:r>
              <a:rPr sz="2000" spc="59" dirty="0">
                <a:latin typeface="Trebuchet MS"/>
                <a:cs typeface="Trebuchet MS"/>
              </a:rPr>
              <a:t>the </a:t>
            </a:r>
            <a:r>
              <a:rPr sz="2000" spc="30" dirty="0">
                <a:latin typeface="Trebuchet MS"/>
                <a:cs typeface="Trebuchet MS"/>
              </a:rPr>
              <a:t>probability </a:t>
            </a:r>
            <a:r>
              <a:rPr sz="2000" spc="59" dirty="0">
                <a:latin typeface="Trebuchet MS"/>
                <a:cs typeface="Trebuchet MS"/>
              </a:rPr>
              <a:t>of </a:t>
            </a:r>
            <a:r>
              <a:rPr sz="2000" spc="89" dirty="0">
                <a:latin typeface="Trebuchet MS"/>
                <a:cs typeface="Trebuchet MS"/>
              </a:rPr>
              <a:t>having observed </a:t>
            </a:r>
            <a:r>
              <a:rPr sz="2000" spc="-50" dirty="0">
                <a:latin typeface="FreeSerif"/>
                <a:cs typeface="FreeSerif"/>
              </a:rPr>
              <a:t>𝑌</a:t>
            </a:r>
            <a:r>
              <a:rPr sz="2000" spc="-50" dirty="0">
                <a:latin typeface="Trebuchet MS"/>
                <a:cs typeface="Trebuchet MS"/>
              </a:rPr>
              <a:t>. </a:t>
            </a:r>
            <a:r>
              <a:rPr sz="2000" spc="99" dirty="0">
                <a:latin typeface="Trebuchet MS"/>
                <a:cs typeface="Trebuchet MS"/>
              </a:rPr>
              <a:t>But</a:t>
            </a:r>
            <a:r>
              <a:rPr sz="2000" spc="-208" dirty="0">
                <a:latin typeface="Trebuchet MS"/>
                <a:cs typeface="Trebuchet MS"/>
              </a:rPr>
              <a:t> </a:t>
            </a:r>
            <a:r>
              <a:rPr sz="2000" b="1" spc="99" dirty="0">
                <a:solidFill>
                  <a:srgbClr val="001F5F"/>
                </a:solidFill>
                <a:latin typeface="Trebuchet MS"/>
                <a:cs typeface="Trebuchet MS"/>
              </a:rPr>
              <a:t>we  </a:t>
            </a:r>
            <a:r>
              <a:rPr sz="2000" b="1" spc="109" dirty="0">
                <a:solidFill>
                  <a:srgbClr val="001F5F"/>
                </a:solidFill>
                <a:latin typeface="Trebuchet MS"/>
                <a:cs typeface="Trebuchet MS"/>
              </a:rPr>
              <a:t>do</a:t>
            </a:r>
            <a:r>
              <a:rPr sz="2000" b="1" spc="-129" dirty="0">
                <a:solidFill>
                  <a:srgbClr val="001F5F"/>
                </a:solidFill>
                <a:latin typeface="Trebuchet MS"/>
                <a:cs typeface="Trebuchet MS"/>
              </a:rPr>
              <a:t> </a:t>
            </a:r>
            <a:r>
              <a:rPr sz="2000" b="1" spc="119" dirty="0">
                <a:solidFill>
                  <a:srgbClr val="001F5F"/>
                </a:solidFill>
                <a:latin typeface="Trebuchet MS"/>
                <a:cs typeface="Trebuchet MS"/>
              </a:rPr>
              <a:t>not</a:t>
            </a:r>
            <a:r>
              <a:rPr sz="2000" b="1" spc="-129" dirty="0">
                <a:solidFill>
                  <a:srgbClr val="001F5F"/>
                </a:solidFill>
                <a:latin typeface="Trebuchet MS"/>
                <a:cs typeface="Trebuchet MS"/>
              </a:rPr>
              <a:t> </a:t>
            </a:r>
            <a:r>
              <a:rPr sz="2000" b="1" spc="119" dirty="0">
                <a:solidFill>
                  <a:srgbClr val="001F5F"/>
                </a:solidFill>
                <a:latin typeface="Trebuchet MS"/>
                <a:cs typeface="Trebuchet MS"/>
              </a:rPr>
              <a:t>know</a:t>
            </a:r>
            <a:r>
              <a:rPr sz="2000" b="1" spc="-59" dirty="0">
                <a:solidFill>
                  <a:srgbClr val="001F5F"/>
                </a:solidFill>
                <a:latin typeface="Trebuchet MS"/>
                <a:cs typeface="Trebuchet MS"/>
              </a:rPr>
              <a:t> </a:t>
            </a:r>
            <a:r>
              <a:rPr sz="2000" spc="-50" dirty="0">
                <a:latin typeface="FreeSerif"/>
                <a:cs typeface="FreeSerif"/>
              </a:rPr>
              <a:t>𝜇</a:t>
            </a:r>
            <a:r>
              <a:rPr sz="2000" spc="50" dirty="0">
                <a:latin typeface="FreeSerif"/>
                <a:cs typeface="FreeSerif"/>
              </a:rPr>
              <a:t> </a:t>
            </a:r>
            <a:r>
              <a:rPr sz="2000" spc="89" dirty="0">
                <a:latin typeface="Trebuchet MS"/>
                <a:cs typeface="Trebuchet MS"/>
              </a:rPr>
              <a:t>and</a:t>
            </a:r>
            <a:r>
              <a:rPr sz="2000" spc="-69" dirty="0">
                <a:latin typeface="Trebuchet MS"/>
                <a:cs typeface="Trebuchet MS"/>
              </a:rPr>
              <a:t> </a:t>
            </a:r>
            <a:r>
              <a:rPr sz="2000" spc="-69" dirty="0">
                <a:latin typeface="FreeSerif"/>
                <a:cs typeface="FreeSerif"/>
              </a:rPr>
              <a:t>𝜎</a:t>
            </a:r>
            <a:r>
              <a:rPr sz="2000" spc="-69" dirty="0">
                <a:latin typeface="Trebuchet MS"/>
                <a:cs typeface="Trebuchet MS"/>
              </a:rPr>
              <a:t>! </a:t>
            </a:r>
            <a:r>
              <a:rPr sz="2000" spc="89" dirty="0">
                <a:latin typeface="Trebuchet MS"/>
                <a:cs typeface="Trebuchet MS"/>
              </a:rPr>
              <a:t>That's</a:t>
            </a:r>
            <a:r>
              <a:rPr sz="2000" spc="-79" dirty="0">
                <a:latin typeface="Trebuchet MS"/>
                <a:cs typeface="Trebuchet MS"/>
              </a:rPr>
              <a:t> </a:t>
            </a:r>
            <a:r>
              <a:rPr sz="2000" spc="50" dirty="0">
                <a:latin typeface="Trebuchet MS"/>
                <a:cs typeface="Trebuchet MS"/>
              </a:rPr>
              <a:t>exactly</a:t>
            </a:r>
            <a:r>
              <a:rPr sz="2000" spc="-59" dirty="0">
                <a:latin typeface="Trebuchet MS"/>
                <a:cs typeface="Trebuchet MS"/>
              </a:rPr>
              <a:t> </a:t>
            </a:r>
            <a:r>
              <a:rPr sz="2000" spc="79" dirty="0">
                <a:latin typeface="Trebuchet MS"/>
                <a:cs typeface="Trebuchet MS"/>
              </a:rPr>
              <a:t>what</a:t>
            </a:r>
            <a:r>
              <a:rPr sz="2000" spc="-69" dirty="0">
                <a:latin typeface="Trebuchet MS"/>
                <a:cs typeface="Trebuchet MS"/>
              </a:rPr>
              <a:t> </a:t>
            </a:r>
            <a:r>
              <a:rPr sz="2000" spc="89" dirty="0">
                <a:latin typeface="Trebuchet MS"/>
                <a:cs typeface="Trebuchet MS"/>
              </a:rPr>
              <a:t>we</a:t>
            </a:r>
            <a:r>
              <a:rPr sz="2000" spc="-79" dirty="0">
                <a:latin typeface="Trebuchet MS"/>
                <a:cs typeface="Trebuchet MS"/>
              </a:rPr>
              <a:t> </a:t>
            </a:r>
            <a:r>
              <a:rPr sz="2000" spc="79" dirty="0">
                <a:latin typeface="Trebuchet MS"/>
                <a:cs typeface="Trebuchet MS"/>
              </a:rPr>
              <a:t>want</a:t>
            </a:r>
            <a:r>
              <a:rPr sz="2000" spc="-69" dirty="0">
                <a:latin typeface="Trebuchet MS"/>
                <a:cs typeface="Trebuchet MS"/>
              </a:rPr>
              <a:t> </a:t>
            </a:r>
            <a:r>
              <a:rPr sz="2000" spc="50" dirty="0">
                <a:latin typeface="Trebuchet MS"/>
                <a:cs typeface="Trebuchet MS"/>
              </a:rPr>
              <a:t>to</a:t>
            </a:r>
            <a:r>
              <a:rPr sz="2000" spc="-69" dirty="0">
                <a:latin typeface="Trebuchet MS"/>
                <a:cs typeface="Trebuchet MS"/>
              </a:rPr>
              <a:t> </a:t>
            </a:r>
            <a:r>
              <a:rPr sz="2000" spc="30" dirty="0">
                <a:latin typeface="Trebuchet MS"/>
                <a:cs typeface="Trebuchet MS"/>
              </a:rPr>
              <a:t>estimate!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52400" y="4495800"/>
            <a:ext cx="8835421" cy="821551"/>
          </a:xfrm>
          <a:prstGeom prst="rect">
            <a:avLst/>
          </a:prstGeom>
          <a:ln w="4802">
            <a:solidFill>
              <a:srgbClr val="FF0000"/>
            </a:solidFill>
          </a:ln>
        </p:spPr>
        <p:txBody>
          <a:bodyPr vert="horz" wrap="square" lIns="0" tIns="52876" rIns="0" bIns="0" rtlCol="0">
            <a:spAutoFit/>
          </a:bodyPr>
          <a:lstStyle/>
          <a:p>
            <a:pPr marL="67983" marR="32733">
              <a:lnSpc>
                <a:spcPct val="156000"/>
              </a:lnSpc>
              <a:spcBef>
                <a:spcPts val="416"/>
              </a:spcBef>
            </a:pPr>
            <a:r>
              <a:rPr sz="1600" spc="59" dirty="0">
                <a:latin typeface="Trebuchet MS"/>
                <a:cs typeface="Trebuchet MS"/>
              </a:rPr>
              <a:t>When </a:t>
            </a:r>
            <a:r>
              <a:rPr sz="1600" spc="20" dirty="0">
                <a:latin typeface="FreeSerif"/>
                <a:cs typeface="FreeSerif"/>
              </a:rPr>
              <a:t>𝑓</a:t>
            </a:r>
            <a:r>
              <a:rPr spc="30" baseline="-13888" dirty="0">
                <a:latin typeface="FreeSerif"/>
                <a:cs typeface="FreeSerif"/>
              </a:rPr>
              <a:t>𝑌</a:t>
            </a:r>
            <a:r>
              <a:rPr sz="1600" spc="20" dirty="0">
                <a:latin typeface="FreeSerif"/>
                <a:cs typeface="FreeSerif"/>
              </a:rPr>
              <a:t>(𝑌|𝜇, </a:t>
            </a:r>
            <a:r>
              <a:rPr sz="1600" spc="139" dirty="0">
                <a:latin typeface="FreeSerif"/>
                <a:cs typeface="FreeSerif"/>
              </a:rPr>
              <a:t>𝜎</a:t>
            </a:r>
            <a:r>
              <a:rPr spc="206" baseline="27777" dirty="0">
                <a:latin typeface="FreeSerif"/>
                <a:cs typeface="FreeSerif"/>
              </a:rPr>
              <a:t>2</a:t>
            </a:r>
            <a:r>
              <a:rPr sz="1600" spc="139" dirty="0">
                <a:latin typeface="FreeSerif"/>
                <a:cs typeface="FreeSerif"/>
              </a:rPr>
              <a:t>) </a:t>
            </a:r>
            <a:r>
              <a:rPr sz="1600" spc="40" dirty="0">
                <a:latin typeface="Trebuchet MS"/>
                <a:cs typeface="Trebuchet MS"/>
              </a:rPr>
              <a:t>(the </a:t>
            </a:r>
            <a:r>
              <a:rPr sz="1600" b="1" spc="59" dirty="0">
                <a:solidFill>
                  <a:srgbClr val="001F5F"/>
                </a:solidFill>
                <a:latin typeface="Trebuchet MS"/>
                <a:cs typeface="Trebuchet MS"/>
              </a:rPr>
              <a:t>joint </a:t>
            </a:r>
            <a:r>
              <a:rPr sz="1600" b="1" spc="89" dirty="0">
                <a:solidFill>
                  <a:srgbClr val="001F5F"/>
                </a:solidFill>
                <a:latin typeface="Trebuchet MS"/>
                <a:cs typeface="Trebuchet MS"/>
              </a:rPr>
              <a:t>pdf</a:t>
            </a:r>
            <a:r>
              <a:rPr sz="1600" spc="89" dirty="0">
                <a:latin typeface="Trebuchet MS"/>
                <a:cs typeface="Trebuchet MS"/>
              </a:rPr>
              <a:t>) </a:t>
            </a:r>
            <a:r>
              <a:rPr sz="1600" spc="59" dirty="0">
                <a:latin typeface="Trebuchet MS"/>
                <a:cs typeface="Trebuchet MS"/>
              </a:rPr>
              <a:t>is </a:t>
            </a:r>
            <a:r>
              <a:rPr sz="1600" spc="99" dirty="0">
                <a:latin typeface="Trebuchet MS"/>
                <a:cs typeface="Trebuchet MS"/>
              </a:rPr>
              <a:t>seen </a:t>
            </a:r>
            <a:r>
              <a:rPr sz="1600" spc="119" dirty="0">
                <a:latin typeface="Trebuchet MS"/>
                <a:cs typeface="Trebuchet MS"/>
              </a:rPr>
              <a:t>as </a:t>
            </a:r>
            <a:r>
              <a:rPr sz="1600" b="1" spc="119" dirty="0">
                <a:solidFill>
                  <a:srgbClr val="001F5F"/>
                </a:solidFill>
                <a:latin typeface="Trebuchet MS"/>
                <a:cs typeface="Trebuchet MS"/>
              </a:rPr>
              <a:t>function of the parameters </a:t>
            </a:r>
            <a:r>
              <a:rPr sz="1600" spc="-50" dirty="0">
                <a:latin typeface="FreeSerif"/>
                <a:cs typeface="FreeSerif"/>
              </a:rPr>
              <a:t>𝜇 </a:t>
            </a:r>
            <a:r>
              <a:rPr sz="1600" spc="89" dirty="0">
                <a:latin typeface="Trebuchet MS"/>
                <a:cs typeface="Trebuchet MS"/>
              </a:rPr>
              <a:t>and </a:t>
            </a:r>
            <a:r>
              <a:rPr sz="1600" spc="-69" dirty="0">
                <a:latin typeface="FreeSerif"/>
                <a:cs typeface="FreeSerif"/>
              </a:rPr>
              <a:t>𝜎</a:t>
            </a:r>
            <a:r>
              <a:rPr sz="1600" spc="-69" dirty="0">
                <a:latin typeface="Trebuchet MS"/>
                <a:cs typeface="Trebuchet MS"/>
              </a:rPr>
              <a:t>, </a:t>
            </a:r>
            <a:r>
              <a:rPr sz="1600" spc="-30" dirty="0">
                <a:latin typeface="Trebuchet MS"/>
                <a:cs typeface="Trebuchet MS"/>
              </a:rPr>
              <a:t>it </a:t>
            </a:r>
            <a:r>
              <a:rPr sz="1600" spc="59" dirty="0">
                <a:latin typeface="Trebuchet MS"/>
                <a:cs typeface="Trebuchet MS"/>
              </a:rPr>
              <a:t>is  </a:t>
            </a:r>
            <a:r>
              <a:rPr sz="1600" spc="30" dirty="0">
                <a:latin typeface="Trebuchet MS"/>
                <a:cs typeface="Trebuchet MS"/>
              </a:rPr>
              <a:t>called </a:t>
            </a:r>
            <a:r>
              <a:rPr sz="1600" b="1" spc="59" dirty="0">
                <a:solidFill>
                  <a:srgbClr val="001F5F"/>
                </a:solidFill>
                <a:latin typeface="Trebuchet MS"/>
                <a:cs typeface="Trebuchet MS"/>
              </a:rPr>
              <a:t>likelihood </a:t>
            </a:r>
            <a:r>
              <a:rPr sz="1600" spc="-377" dirty="0">
                <a:latin typeface="FreeSerif"/>
                <a:cs typeface="FreeSerif"/>
              </a:rPr>
              <a:t>ℒ </a:t>
            </a:r>
            <a:r>
              <a:rPr sz="1600" spc="-30" dirty="0">
                <a:latin typeface="FreeSerif"/>
                <a:cs typeface="FreeSerif"/>
              </a:rPr>
              <a:t>𝜇, </a:t>
            </a:r>
            <a:r>
              <a:rPr sz="1600" spc="99" dirty="0">
                <a:latin typeface="FreeSerif"/>
                <a:cs typeface="FreeSerif"/>
              </a:rPr>
              <a:t>𝜎</a:t>
            </a:r>
            <a:r>
              <a:rPr spc="149" baseline="27777" dirty="0">
                <a:latin typeface="FreeSerif"/>
                <a:cs typeface="FreeSerif"/>
              </a:rPr>
              <a:t>2</a:t>
            </a:r>
            <a:r>
              <a:rPr spc="-149" baseline="27777" dirty="0">
                <a:latin typeface="FreeSerif"/>
                <a:cs typeface="FreeSerif"/>
              </a:rPr>
              <a:t> </a:t>
            </a:r>
            <a:r>
              <a:rPr sz="1600" spc="40" dirty="0">
                <a:latin typeface="FreeSerif"/>
                <a:cs typeface="FreeSerif"/>
              </a:rPr>
              <a:t>𝑌</a:t>
            </a:r>
            <a:endParaRPr sz="1600">
              <a:latin typeface="FreeSerif"/>
              <a:cs typeface="FreeSerif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5929517" y="6491668"/>
            <a:ext cx="50380" cy="75501"/>
          </a:xfrm>
          <a:custGeom>
            <a:avLst/>
            <a:gdLst/>
            <a:ahLst/>
            <a:cxnLst/>
            <a:rect l="l" t="t" r="r" b="b"/>
            <a:pathLst>
              <a:path w="25400" h="38100">
                <a:moveTo>
                  <a:pt x="25400" y="0"/>
                </a:moveTo>
                <a:lnTo>
                  <a:pt x="0" y="19050"/>
                </a:lnTo>
                <a:lnTo>
                  <a:pt x="25400" y="38100"/>
                </a:lnTo>
                <a:lnTo>
                  <a:pt x="25400" y="0"/>
                </a:lnTo>
                <a:close/>
              </a:path>
            </a:pathLst>
          </a:custGeom>
          <a:solidFill>
            <a:srgbClr val="E2DB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282185" y="6491668"/>
            <a:ext cx="50380" cy="75501"/>
          </a:xfrm>
          <a:custGeom>
            <a:avLst/>
            <a:gdLst/>
            <a:ahLst/>
            <a:cxnLst/>
            <a:rect l="l" t="t" r="r" b="b"/>
            <a:pathLst>
              <a:path w="25400" h="38100">
                <a:moveTo>
                  <a:pt x="0" y="0"/>
                </a:moveTo>
                <a:lnTo>
                  <a:pt x="0" y="38100"/>
                </a:lnTo>
                <a:lnTo>
                  <a:pt x="25399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E2DBD3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alibiri"/>
              </a:rPr>
              <a:t>Statistical theory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95400"/>
            <a:ext cx="8686800" cy="5334000"/>
          </a:xfrm>
        </p:spPr>
        <p:txBody>
          <a:bodyPr>
            <a:normAutofit fontScale="62500" lnSpcReduction="20000"/>
          </a:bodyPr>
          <a:lstStyle/>
          <a:p>
            <a:pPr algn="just"/>
            <a:r>
              <a:rPr lang="en-US" sz="3800" dirty="0" smtClean="0">
                <a:latin typeface="Times New Roman" pitchFamily="18" charset="0"/>
                <a:cs typeface="Times New Roman" pitchFamily="18" charset="0"/>
              </a:rPr>
              <a:t>Involves the study of how to collect, analyze, interpret, and present data.</a:t>
            </a:r>
          </a:p>
          <a:p>
            <a:pPr algn="just"/>
            <a:r>
              <a:rPr lang="en-IN" sz="3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800" dirty="0" smtClean="0">
                <a:latin typeface="Times New Roman" pitchFamily="18" charset="0"/>
                <a:cs typeface="Times New Roman" pitchFamily="18" charset="0"/>
              </a:rPr>
              <a:t>Descriptive statistics summarize and describe the main features of a dataset. Here are the key measures of descriptive statistics along with their mathematical expressions:</a:t>
            </a:r>
          </a:p>
          <a:p>
            <a:pPr algn="just"/>
            <a:r>
              <a:rPr lang="en-IN" sz="3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800" b="1" dirty="0" smtClean="0">
                <a:latin typeface="Times New Roman" pitchFamily="18" charset="0"/>
                <a:cs typeface="Times New Roman" pitchFamily="18" charset="0"/>
              </a:rPr>
              <a:t>Mean</a:t>
            </a:r>
            <a:r>
              <a:rPr lang="en-US" sz="3800" dirty="0" smtClean="0">
                <a:latin typeface="Times New Roman" pitchFamily="18" charset="0"/>
                <a:cs typeface="Times New Roman" pitchFamily="18" charset="0"/>
              </a:rPr>
              <a:t> is the sum of all the values in a dataset divided by the number of values.</a:t>
            </a:r>
          </a:p>
          <a:p>
            <a:pPr algn="just"/>
            <a:r>
              <a:rPr lang="en-IN" sz="38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800" b="1" dirty="0" smtClean="0">
                <a:latin typeface="Times New Roman" pitchFamily="18" charset="0"/>
                <a:cs typeface="Times New Roman" pitchFamily="18" charset="0"/>
              </a:rPr>
              <a:t>Median </a:t>
            </a:r>
            <a:r>
              <a:rPr lang="en-US" sz="3800" dirty="0" smtClean="0">
                <a:latin typeface="Times New Roman" pitchFamily="18" charset="0"/>
                <a:cs typeface="Times New Roman" pitchFamily="18" charset="0"/>
              </a:rPr>
              <a:t>is the middle value when the data is sorted in ascending order. If the number of observations is even, it is the average of the two middle values.</a:t>
            </a:r>
          </a:p>
          <a:p>
            <a:pPr algn="just"/>
            <a:r>
              <a:rPr lang="en-IN" sz="3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800" b="1" dirty="0" smtClean="0">
                <a:latin typeface="Times New Roman" pitchFamily="18" charset="0"/>
                <a:cs typeface="Times New Roman" pitchFamily="18" charset="0"/>
              </a:rPr>
              <a:t>Mode</a:t>
            </a:r>
            <a:r>
              <a:rPr lang="en-US" sz="3800" dirty="0" smtClean="0">
                <a:latin typeface="Times New Roman" pitchFamily="18" charset="0"/>
                <a:cs typeface="Times New Roman" pitchFamily="18" charset="0"/>
              </a:rPr>
              <a:t> is the value that appears most frequently in a dataset.</a:t>
            </a:r>
          </a:p>
          <a:p>
            <a:pPr algn="just"/>
            <a:r>
              <a:rPr lang="en-IN" sz="3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800" b="1" dirty="0" smtClean="0">
                <a:latin typeface="Times New Roman" pitchFamily="18" charset="0"/>
                <a:cs typeface="Times New Roman" pitchFamily="18" charset="0"/>
              </a:rPr>
              <a:t>Variance</a:t>
            </a:r>
            <a:r>
              <a:rPr lang="en-US" sz="3800" dirty="0" smtClean="0">
                <a:latin typeface="Times New Roman" pitchFamily="18" charset="0"/>
                <a:cs typeface="Times New Roman" pitchFamily="18" charset="0"/>
              </a:rPr>
              <a:t> measures the spread of the data points around the mean.</a:t>
            </a:r>
          </a:p>
          <a:p>
            <a:pPr algn="just"/>
            <a:r>
              <a:rPr lang="en-IN" sz="3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800" b="1" dirty="0" smtClean="0">
                <a:latin typeface="Times New Roman" pitchFamily="18" charset="0"/>
                <a:cs typeface="Times New Roman" pitchFamily="18" charset="0"/>
              </a:rPr>
              <a:t>Standard deviation </a:t>
            </a:r>
            <a:r>
              <a:rPr lang="en-US" sz="3800" dirty="0" smtClean="0">
                <a:latin typeface="Times New Roman" pitchFamily="18" charset="0"/>
                <a:cs typeface="Times New Roman" pitchFamily="18" charset="0"/>
              </a:rPr>
              <a:t>is the square root of the variance.</a:t>
            </a:r>
          </a:p>
          <a:p>
            <a:pPr algn="just"/>
            <a:r>
              <a:rPr lang="en-IN" sz="3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800" b="1" dirty="0" smtClean="0">
                <a:latin typeface="Times New Roman" pitchFamily="18" charset="0"/>
                <a:cs typeface="Times New Roman" pitchFamily="18" charset="0"/>
              </a:rPr>
              <a:t>Range</a:t>
            </a:r>
            <a:r>
              <a:rPr lang="en-US" sz="3800" dirty="0" smtClean="0">
                <a:latin typeface="Times New Roman" pitchFamily="18" charset="0"/>
                <a:cs typeface="Times New Roman" pitchFamily="18" charset="0"/>
              </a:rPr>
              <a:t> is the difference between the maximum and minimum values in the dataset.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The likelihood function</a:t>
            </a:r>
            <a:endParaRPr lang="en-US" dirty="0"/>
          </a:p>
        </p:txBody>
      </p:sp>
      <p:pic>
        <p:nvPicPr>
          <p:cNvPr id="1026" name="Picture 2" descr="D:\SUBJECT\Statastical ML\2023\normal-distribution-maximum-likelihood__8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0" y="1447800"/>
            <a:ext cx="7543800" cy="1866900"/>
          </a:xfrm>
          <a:prstGeom prst="rect">
            <a:avLst/>
          </a:prstGeom>
          <a:noFill/>
        </p:spPr>
      </p:pic>
      <p:pic>
        <p:nvPicPr>
          <p:cNvPr id="1027" name="Picture 3" descr="D:\SUBJECT\Statastical ML\2023\normal-distribution-maximum-likelihood__9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66800" y="3276600"/>
            <a:ext cx="7162800" cy="32004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SUBJECT\Statastical ML\2023\normal-distribution-maximum-likelihood__1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" y="1143000"/>
            <a:ext cx="8763000" cy="5715000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609600" y="304800"/>
            <a:ext cx="7391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The log-likelihood function</a:t>
            </a:r>
            <a:endParaRPr lang="en-US" sz="36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CC7552-8693-411E-B85F-DB1D62D03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parametric versus nonparametric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737954B-1F27-4243-BDD4-CB39A48C93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" y="1825625"/>
            <a:ext cx="8465820" cy="466725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N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Parametric:</a:t>
            </a:r>
          </a:p>
          <a:p>
            <a:pPr algn="l" fontAlgn="base">
              <a:buFont typeface="+mj-lt"/>
              <a:buAutoNum type="arabicPeriod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Select a form for the function.</a:t>
            </a:r>
          </a:p>
          <a:p>
            <a:pPr algn="l" fontAlgn="base">
              <a:buFont typeface="+mj-lt"/>
              <a:buAutoNum type="arabicPeriod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Learn the coefficients for the function from the training data.</a:t>
            </a:r>
          </a:p>
          <a:p>
            <a:pPr marL="0" indent="0" algn="l" fontAlgn="base">
              <a:buNone/>
            </a:pPr>
            <a:r>
              <a:rPr lang="en-US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Some more examples of parametric machine learning algorithms include: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Linear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</a:t>
            </a:r>
            <a:endParaRPr lang="en-US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SVM</a:t>
            </a:r>
            <a:endParaRPr lang="en-US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b="1" dirty="0">
              <a:solidFill>
                <a:srgbClr val="222222"/>
              </a:solidFill>
              <a:effectLst/>
              <a:latin typeface="Helvetica Neue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667825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64B717F-6078-4833-B02D-2174FF6AB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940" y="701041"/>
            <a:ext cx="8618220" cy="5475923"/>
          </a:xfrm>
        </p:spPr>
        <p:txBody>
          <a:bodyPr>
            <a:normAutofit fontScale="85000" lnSpcReduction="20000"/>
          </a:bodyPr>
          <a:lstStyle/>
          <a:p>
            <a:pPr marL="0" indent="0" algn="l" fontAlgn="base">
              <a:buNone/>
            </a:pPr>
            <a:r>
              <a:rPr lang="en-US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Benefits of Parametric Machine Learning Algorithms: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Simpler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These methods are easier to understand and interpret results.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Speed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Parametric models are very fast to learn from data.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Less Data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They do not require as much training data and can work well even if the fit to the data is not perfect.</a:t>
            </a:r>
          </a:p>
          <a:p>
            <a:pPr marL="0" indent="0" algn="l" fontAlgn="base">
              <a:buNone/>
            </a:pPr>
            <a:r>
              <a:rPr lang="en-US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Limitations of Parametric Machine Learning Algorithms: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Constrained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By choosing a functional form these methods are highly constrained to the specified form.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Limited Complexity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The methods are more suited to simpler problems.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Poor Fit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In practice the methods are unlikely to match the underlying mapping function.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3189122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335E4BA-56D8-4E08-8AA2-FB02F8B74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6"/>
            <a:ext cx="8267700" cy="1325563"/>
          </a:xfrm>
        </p:spPr>
        <p:txBody>
          <a:bodyPr>
            <a:normAutofit/>
          </a:bodyPr>
          <a:lstStyle/>
          <a:p>
            <a:pPr algn="ctr"/>
            <a:r>
              <a:rPr lang="en-IN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Nonparametric Methods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8D3BB1F-7B3D-4A78-93B6-B15DFF522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825624"/>
            <a:ext cx="8763000" cy="4727575"/>
          </a:xfrm>
        </p:spPr>
        <p:txBody>
          <a:bodyPr>
            <a:normAutofit lnSpcReduction="10000"/>
          </a:bodyPr>
          <a:lstStyle/>
          <a:p>
            <a:pPr marL="0" indent="0" algn="just"/>
            <a:r>
              <a:rPr lang="en-US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Algorithms that do not make strong assumptions about the form of the mapping function are called nonparametric machine learning algorithms. </a:t>
            </a:r>
            <a:endParaRPr lang="en-US" b="0" dirty="0" smtClean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/>
            <a:r>
              <a:rPr lang="en-US" b="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 </a:t>
            </a:r>
            <a:r>
              <a:rPr lang="en-US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not making assumptions, they are free to learn any functional form from the training data.</a:t>
            </a:r>
          </a:p>
          <a:p>
            <a:pPr marL="0" indent="0" algn="just" fontAlgn="base">
              <a:buNone/>
            </a:pPr>
            <a:r>
              <a:rPr lang="en-US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Some more examples of popular nonparametric machine learning algorithms are:</a:t>
            </a: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k-Nearest Neighbors</a:t>
            </a: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Trees like CART and C4.5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401799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115CF21-0AD0-4964-A301-583702CE2B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" y="792481"/>
            <a:ext cx="8648700" cy="5384483"/>
          </a:xfrm>
        </p:spPr>
        <p:txBody>
          <a:bodyPr>
            <a:normAutofit fontScale="85000" lnSpcReduction="20000"/>
          </a:bodyPr>
          <a:lstStyle/>
          <a:p>
            <a:pPr marL="0" indent="0" algn="just" fontAlgn="base">
              <a:buNone/>
            </a:pPr>
            <a:r>
              <a:rPr lang="en-US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Benefits of Nonparametric Machine Learning Algorithms:</a:t>
            </a: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Flexibility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Capable of fitting a large number of functional forms.</a:t>
            </a: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Power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No assumptions (or weak assumptions) about the underlying function.</a:t>
            </a: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Can result in higher performance models for prediction.</a:t>
            </a:r>
          </a:p>
          <a:p>
            <a:pPr marL="0" indent="0" algn="just" fontAlgn="base">
              <a:buNone/>
            </a:pPr>
            <a:r>
              <a:rPr lang="en-US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Limitations of Nonparametric Machine Learning Algorithms:</a:t>
            </a: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More data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Require a lot more training data to estimate the mapping function.</a:t>
            </a: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Slower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 lot slower to train as they often have far more parameters to train.</a:t>
            </a: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Overfitting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More of a risk to overfit the training data and it is harder to explain why specific predictions are made.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793521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8E7487D-A118-4F9B-8B46-0F961DA56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Density Estimation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4545065-0B9D-42E9-9F5A-A5D316989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447800"/>
            <a:ext cx="8839200" cy="4940935"/>
          </a:xfrm>
        </p:spPr>
        <p:txBody>
          <a:bodyPr>
            <a:normAutofit fontScale="85000" lnSpcReduction="10000"/>
          </a:bodyPr>
          <a:lstStyle/>
          <a:p>
            <a:pPr marL="0" indent="0" algn="just">
              <a:buNone/>
            </a:pPr>
            <a:r>
              <a:rPr lang="en-IN" b="1" dirty="0">
                <a:effectLst/>
                <a:latin typeface="Helvetica Neue"/>
              </a:rPr>
              <a:t>Probability Density:</a:t>
            </a:r>
          </a:p>
          <a:p>
            <a:pPr algn="just" fontAlgn="base"/>
            <a:r>
              <a:rPr lang="en-US" b="0" dirty="0">
                <a:effectLst/>
                <a:latin typeface="Times New Roman" pitchFamily="18" charset="0"/>
                <a:cs typeface="Times New Roman" pitchFamily="18" charset="0"/>
              </a:rPr>
              <a:t>A random variable </a:t>
            </a:r>
            <a:r>
              <a:rPr lang="en-US" b="0" i="1" dirty="0">
                <a:effectLst/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US" b="0" dirty="0">
                <a:effectLst/>
                <a:latin typeface="Times New Roman" pitchFamily="18" charset="0"/>
                <a:cs typeface="Times New Roman" pitchFamily="18" charset="0"/>
              </a:rPr>
              <a:t> has a probability distribution </a:t>
            </a:r>
            <a:r>
              <a:rPr lang="en-US" b="0" i="1" dirty="0">
                <a:effectLst/>
                <a:latin typeface="Times New Roman" pitchFamily="18" charset="0"/>
                <a:cs typeface="Times New Roman" pitchFamily="18" charset="0"/>
              </a:rPr>
              <a:t>p(x)</a:t>
            </a:r>
            <a:r>
              <a:rPr lang="en-US" b="0" dirty="0">
                <a:effectLst/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 fontAlgn="base"/>
            <a:r>
              <a:rPr lang="en-US" b="0" dirty="0">
                <a:effectLst/>
                <a:latin typeface="Times New Roman" pitchFamily="18" charset="0"/>
                <a:cs typeface="Times New Roman" pitchFamily="18" charset="0"/>
              </a:rPr>
              <a:t>The relationship between the outcomes of a random variable and its probability is referred to as the probability density, or simply the “</a:t>
            </a:r>
            <a:r>
              <a:rPr lang="en-US" b="0" i="1" dirty="0">
                <a:effectLst/>
                <a:latin typeface="Times New Roman" pitchFamily="18" charset="0"/>
                <a:cs typeface="Times New Roman" pitchFamily="18" charset="0"/>
              </a:rPr>
              <a:t>density</a:t>
            </a:r>
            <a:r>
              <a:rPr lang="en-US" b="0" dirty="0">
                <a:effectLst/>
                <a:latin typeface="Times New Roman" pitchFamily="18" charset="0"/>
                <a:cs typeface="Times New Roman" pitchFamily="18" charset="0"/>
              </a:rPr>
              <a:t>.”</a:t>
            </a:r>
          </a:p>
          <a:p>
            <a:pPr algn="just" fontAlgn="base"/>
            <a:r>
              <a:rPr lang="en-US" b="0" dirty="0">
                <a:effectLst/>
                <a:latin typeface="Times New Roman" pitchFamily="18" charset="0"/>
                <a:cs typeface="Times New Roman" pitchFamily="18" charset="0"/>
              </a:rPr>
              <a:t>The shape of the probability density function across the domain for a random variable is referred to as the probability distribution and common probability distributions have names, such as uniform, normal, exponential, and so on.</a:t>
            </a:r>
          </a:p>
          <a:p>
            <a:pPr algn="just" fontAlgn="base"/>
            <a:r>
              <a:rPr lang="en-US" b="0" dirty="0">
                <a:effectLst/>
                <a:latin typeface="Times New Roman" pitchFamily="18" charset="0"/>
                <a:cs typeface="Times New Roman" pitchFamily="18" charset="0"/>
              </a:rPr>
              <a:t>can help to calculate moments of the distribution, like the mean and variance,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2940538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0798850-01DA-436E-81FD-D1B095B3B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190" y="230506"/>
            <a:ext cx="8500110" cy="1831975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first step is to review the density of observations in the random sample with a simple histogram.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histogram is a plot that involves first grouping the observations into bins and counting the number of events that fall into each bin.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18634732-F2CC-4DA4-97AE-57A37F269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9840" y="2113851"/>
            <a:ext cx="6858000" cy="45008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7374D55-9F01-434C-B9DA-8D498D0CB373}"/>
              </a:ext>
            </a:extLst>
          </p:cNvPr>
          <p:cNvSpPr txBox="1"/>
          <p:nvPr/>
        </p:nvSpPr>
        <p:spPr>
          <a:xfrm>
            <a:off x="198120" y="3014396"/>
            <a:ext cx="26289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pyplot.hist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(sample, bins=10)</a:t>
            </a:r>
          </a:p>
          <a:p>
            <a:pPr algn="just"/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pyplot.show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xmlns="" val="1718840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7D92BD6-42C9-4FF6-80FA-242444A46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940" y="365126"/>
            <a:ext cx="8580120" cy="2164715"/>
          </a:xfrm>
        </p:spPr>
        <p:txBody>
          <a:bodyPr>
            <a:normAutofit fontScale="85000" lnSpcReduction="10000"/>
          </a:bodyPr>
          <a:lstStyle/>
          <a:p>
            <a:pPr marL="0" indent="0" algn="just" fontAlgn="base">
              <a:buNone/>
            </a:pPr>
            <a:r>
              <a:rPr lang="en-IN" b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Parametric Density Estimation:</a:t>
            </a:r>
            <a:endParaRPr lang="en-US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fontAlgn="base"/>
            <a:r>
              <a:rPr lang="en-US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Once we have estimated the density, we can check if it is a good fit. This can be done in many ways, such as:</a:t>
            </a: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Plotting the density function and comparing the shape to the histogram.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12F5ADD9-A25E-4C98-BD81-9485FB7E5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418081"/>
            <a:ext cx="6858000" cy="4074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93260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723C1D3-7D41-438A-9EBB-8032CD0CE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585216"/>
            <a:ext cx="8147304" cy="1499616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Supervised vs. Unsupervised Learning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C48530E-3018-43BF-AF3E-4782A0D2EC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286000"/>
            <a:ext cx="8147304" cy="4023360"/>
          </a:xfrm>
        </p:spPr>
        <p:txBody>
          <a:bodyPr/>
          <a:lstStyle/>
          <a:p>
            <a:pPr algn="just"/>
            <a:r>
              <a:rPr 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Supervised Learning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the predictors, 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the response,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are observed.</a:t>
            </a:r>
          </a:p>
          <a:p>
            <a:pPr lvl="2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regression and classification methods</a:t>
            </a:r>
          </a:p>
          <a:p>
            <a:pPr lvl="1"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Unsupervised Learning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Here, only the 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’s are observed (not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’s).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need to use the 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’s to guess what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would have been, and then build a model form there.</a:t>
            </a:r>
          </a:p>
          <a:p>
            <a:pPr lvl="2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Clustering and principal components analysis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126309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457200"/>
            <a:ext cx="8686800" cy="6172200"/>
          </a:xfrm>
        </p:spPr>
        <p:txBody>
          <a:bodyPr>
            <a:normAutofit lnSpcReduction="10000"/>
          </a:bodyPr>
          <a:lstStyle/>
          <a:p>
            <a:pPr algn="just"/>
            <a:r>
              <a:rPr lang="en-IN" dirty="0" smtClean="0"/>
              <a:t> </a:t>
            </a:r>
            <a:r>
              <a:rPr lang="en-US" sz="2400" b="1" dirty="0" err="1" smtClean="0">
                <a:latin typeface="Times New Roman" pitchFamily="18" charset="0"/>
                <a:cs typeface="Times New Roman" pitchFamily="18" charset="0"/>
              </a:rPr>
              <a:t>Interquartile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 Range (IQR):-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is the range of the middle 50% of the data, calculated as the difference between the third quartile (Q3) and the first quartile (Q1).</a:t>
            </a:r>
          </a:p>
          <a:p>
            <a:pPr algn="just"/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1" dirty="0" err="1" smtClean="0">
                <a:latin typeface="Times New Roman" pitchFamily="18" charset="0"/>
                <a:cs typeface="Times New Roman" pitchFamily="18" charset="0"/>
              </a:rPr>
              <a:t>Skewness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: 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measures the asymmetry of the probability distribution of a real-valued random variable about its mean.</a:t>
            </a:r>
          </a:p>
          <a:p>
            <a:pPr algn="just"/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4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Kurtosis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measures the "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tailedness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" of the probability distribution of a real-valued random variable.</a:t>
            </a:r>
          </a:p>
          <a:p>
            <a:pPr algn="just"/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Percentiles and Quartiles: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Percentile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Pk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is the value below which k% of the data falls.</a:t>
            </a: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Quartiles divide the data into four equal parts:</a:t>
            </a:r>
          </a:p>
          <a:p>
            <a:pPr lvl="1"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Q1 (25th percentile)</a:t>
            </a:r>
          </a:p>
          <a:p>
            <a:pPr lvl="1"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Q2 (50th percentile, median)</a:t>
            </a:r>
          </a:p>
          <a:p>
            <a:pPr lvl="1"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Q3 (75th percentile)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9E46901-A250-4424-92F4-58D6344DF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314704"/>
          </a:xfrm>
        </p:spPr>
        <p:txBody>
          <a:bodyPr/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Supervised Learning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="" xmlns:a16="http://schemas.microsoft.com/office/drawing/2014/main" id="{2023F525-1C04-4FFE-86D1-A87C2A1669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911" y="1818640"/>
            <a:ext cx="6538709" cy="460248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189359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ED7F471-D116-41F5-B923-22BED3254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="" xmlns:a16="http://schemas.microsoft.com/office/drawing/2014/main" id="{2A163250-3757-4A72-BED1-432E39C78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96" y="1622765"/>
            <a:ext cx="6729984" cy="491011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0069752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412646A-6420-4161-9787-FF49CC347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D174980-7F62-4966-8E95-547C2E3CE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7180" y="2084832"/>
            <a:ext cx="4023360" cy="4448048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Quantitative: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Measurements or counts, recorded as numerical values (e.g. height, temperature, etc.)</a:t>
            </a:r>
          </a:p>
          <a:p>
            <a:pPr lvl="1"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Qualitative: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group or categories</a:t>
            </a:r>
          </a:p>
          <a:p>
            <a:pPr lvl="1" algn="just"/>
            <a:r>
              <a:rPr 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Ordinal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possesses a natural ordering (e.g. shirt sizes)</a:t>
            </a:r>
          </a:p>
          <a:p>
            <a:pPr lvl="1" algn="just"/>
            <a:r>
              <a:rPr 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Nominal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just name the categories (e.g. marital status, gender, etc.)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B6F4042B-F8A2-4C21-9E62-72A4DC39E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1" y="2084832"/>
            <a:ext cx="4457700" cy="435660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7941508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8369DDD-396A-46F5-B89E-8711357C4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28600"/>
            <a:ext cx="8025384" cy="1371600"/>
          </a:xfrm>
        </p:spPr>
        <p:txBody>
          <a:bodyPr>
            <a:noAutofit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Supervised Learning:</a:t>
            </a:r>
            <a:b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 vs. Classification</a:t>
            </a:r>
            <a:endParaRPr lang="en-IN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096A3C2-4C67-4420-AA26-17043CB77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525963"/>
          </a:xfrm>
        </p:spPr>
        <p:txBody>
          <a:bodyPr>
            <a:normAutofit fontScale="92500" lnSpcReduction="10000"/>
          </a:bodyPr>
          <a:lstStyle/>
          <a:p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</a:t>
            </a:r>
            <a:endParaRPr lang="en-US" sz="2800" u="sng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lvl="1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Covers situations where 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is continuous (quantitative)</a:t>
            </a:r>
          </a:p>
          <a:p>
            <a:pPr lvl="1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E.g. predicting the value of the Dow in 6 months, predicting the value of a given house based on various inputs, etc.</a:t>
            </a:r>
          </a:p>
          <a:p>
            <a:pPr lvl="1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Classification</a:t>
            </a:r>
          </a:p>
          <a:p>
            <a:pPr lvl="1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Covers situations where 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is categorical (qualitative)</a:t>
            </a:r>
          </a:p>
          <a:p>
            <a:pPr lvl="1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E.g. Will the Dow be up or down in 6 months? Is this email spam or not?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2746104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CAB5022-D24C-4CA5-9715-6DB08EC7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Supervised Learning: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9EEE549-0AB2-4887-88E8-C6703C227F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0" y="2286000"/>
            <a:ext cx="3764280" cy="3271520"/>
          </a:xfrm>
        </p:spPr>
        <p:txBody>
          <a:bodyPr>
            <a:normAutofit/>
          </a:bodyPr>
          <a:lstStyle/>
          <a:p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Handwritten Digit Recognition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single digits 0~9 based on images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8EC9A176-A63E-4AFE-BA3E-2B6EB95397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63" t="37165" r="25766" b="21164"/>
          <a:stretch/>
        </p:blipFill>
        <p:spPr>
          <a:xfrm>
            <a:off x="4347210" y="1973538"/>
            <a:ext cx="4286250" cy="405134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4737340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B41DADB-A55F-4E3C-BA39-F1B712AD3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152144"/>
          </a:xfrm>
        </p:spPr>
        <p:txBody>
          <a:bodyPr/>
          <a:lstStyle/>
          <a:p>
            <a:r>
              <a:rPr lang="en-US" dirty="0"/>
              <a:t>Supervised Learning: Examples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3AA2DC2-8089-413A-8423-CABD3D46A8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30" y="1833881"/>
            <a:ext cx="8206740" cy="1727201"/>
          </a:xfrm>
        </p:spPr>
        <p:txBody>
          <a:bodyPr>
            <a:normAutofit fontScale="85000" lnSpcReduction="10000"/>
          </a:bodyPr>
          <a:lstStyle/>
          <a:p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Speech Recognition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words spoken according to speech signals </a:t>
            </a:r>
          </a:p>
          <a:p>
            <a:pPr lvl="2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 voice recognition systems used by airline companies, automatic stock price reporting, etc.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33FB4AB7-532D-44B6-920B-D40B2AC106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031" t="32665" r="3097" b="23019"/>
          <a:stretch/>
        </p:blipFill>
        <p:spPr>
          <a:xfrm>
            <a:off x="2514600" y="3657601"/>
            <a:ext cx="3878580" cy="296672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8009725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4525AA7-696F-41E8-85F6-80A58F630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572B711-C835-4445-9366-CB09BE50D9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752600"/>
            <a:ext cx="4511040" cy="1391920"/>
          </a:xfrm>
        </p:spPr>
        <p:txBody>
          <a:bodyPr>
            <a:normAutofit lnSpcReduction="10000"/>
          </a:bodyPr>
          <a:lstStyle/>
          <a:p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 Detection/Recognition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human faces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95C1AE40-D9B0-4DEC-8CF8-4AA00D1DD1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8" b="24263"/>
          <a:stretch/>
        </p:blipFill>
        <p:spPr>
          <a:xfrm>
            <a:off x="511927" y="3476752"/>
            <a:ext cx="3298073" cy="31170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47F502E3-181F-49B4-AFCA-C8919DBED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6722" y="3476753"/>
            <a:ext cx="3701918" cy="288340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8645610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533CB48-E08E-4F9F-BBEC-7D37356E0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81000"/>
            <a:ext cx="8071104" cy="1499616"/>
          </a:xfrm>
        </p:spPr>
        <p:txBody>
          <a:bodyPr>
            <a:normAutofit fontScale="90000"/>
          </a:bodyPr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Supervised Learning: </a:t>
            </a:r>
            <a:b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 Regression</a:t>
            </a:r>
            <a:endParaRPr lang="en-IN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="" xmlns:a16="http://schemas.microsoft.com/office/drawing/2014/main" id="{925B54DA-C299-47E9-A3EB-CD5C7827E8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8800" y="1905000"/>
            <a:ext cx="5775960" cy="470839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7729781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1C18C84-0DCA-4056-BD3C-57BD44CD2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04800"/>
            <a:ext cx="7560564" cy="1499616"/>
          </a:xfrm>
        </p:spPr>
        <p:txBody>
          <a:bodyPr>
            <a:normAutofit fontScale="90000"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Supervised Learning: </a:t>
            </a:r>
            <a:b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Nearest Neighbors</a:t>
            </a:r>
            <a:endParaRPr lang="en-IN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4">
            <a:extLst>
              <a:ext uri="{FF2B5EF4-FFF2-40B4-BE49-F238E27FC236}">
                <a16:creationId xmlns="" xmlns:a16="http://schemas.microsoft.com/office/drawing/2014/main" id="{D1C6E25C-2AC2-4BE3-B271-47C3E862C5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9478" y="1950720"/>
            <a:ext cx="4545044" cy="446024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55380413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858F77C-188E-4CD1-AE2E-26FE600E4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Unsupervised Learning</a:t>
            </a:r>
            <a:endParaRPr lang="en-IN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5">
            <a:extLst>
              <a:ext uri="{FF2B5EF4-FFF2-40B4-BE49-F238E27FC236}">
                <a16:creationId xmlns="" xmlns:a16="http://schemas.microsoft.com/office/drawing/2014/main" id="{A0F70F38-65FE-4C87-B3B6-A771FEC171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5850" y="1960880"/>
            <a:ext cx="6907530" cy="442976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88945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304800"/>
            <a:ext cx="8812088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A304C9B-F866-4178-8A7C-C42F3424E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Unsupervised Learning (cont.)</a:t>
            </a:r>
            <a:endParaRPr lang="en-IN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F047C41-E4E8-46AC-A737-CF5220A07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960" y="2011680"/>
            <a:ext cx="3992880" cy="4561840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training data does not contain any output information at all (i.e. unlabeled data).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Viewed as the task of spontaneously finding patterns and structure in input data.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Viewed as a way to create a higher-level representation of the data and dimension reduction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Unsupervised Learning - Machine Learning Algorithms - TechVidvan">
            <a:extLst>
              <a:ext uri="{FF2B5EF4-FFF2-40B4-BE49-F238E27FC236}">
                <a16:creationId xmlns="" xmlns:a16="http://schemas.microsoft.com/office/drawing/2014/main" id="{C67079BD-0762-4A94-8398-D4B1A708C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174240"/>
            <a:ext cx="4335780" cy="390144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20158398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7BD95B8-56CD-49BB-A7B8-832EAECC3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Unsupervised Learning: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K-Means Clustering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2" descr="clusters.png">
            <a:extLst>
              <a:ext uri="{FF2B5EF4-FFF2-40B4-BE49-F238E27FC236}">
                <a16:creationId xmlns="" xmlns:a16="http://schemas.microsoft.com/office/drawing/2014/main" id="{F431FE0F-FFD3-4FF0-84E6-92C72E8F2C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6922" r="6922"/>
          <a:stretch>
            <a:fillRect/>
          </a:stretch>
        </p:blipFill>
        <p:spPr>
          <a:xfrm>
            <a:off x="1257300" y="2409952"/>
            <a:ext cx="6629400" cy="4187952"/>
          </a:xfrm>
        </p:spPr>
      </p:pic>
    </p:spTree>
    <p:extLst>
      <p:ext uri="{BB962C8B-B14F-4D97-AF65-F5344CB8AC3E}">
        <p14:creationId xmlns="" xmlns:p14="http://schemas.microsoft.com/office/powerpoint/2010/main" val="290852104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382000" cy="5440363"/>
          </a:xfrm>
        </p:spPr>
        <p:txBody>
          <a:bodyPr/>
          <a:lstStyle/>
          <a:p>
            <a:r>
              <a:rPr lang="en-US" b="1" dirty="0" smtClean="0"/>
              <a:t>You are given reviews of few Netflix series marked as positive, negative and neutral. Classifying reviews of a new </a:t>
            </a:r>
            <a:r>
              <a:rPr lang="en-US" b="1" dirty="0" err="1" smtClean="0"/>
              <a:t>netflix</a:t>
            </a:r>
            <a:r>
              <a:rPr lang="en-US" b="1" dirty="0" smtClean="0"/>
              <a:t> series is an example of____________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 smtClean="0"/>
              <a:t>unsupervised learning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 smtClean="0"/>
              <a:t>semi supervised learning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 smtClean="0"/>
              <a:t>supervised learning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 smtClean="0"/>
              <a:t>reinforcement learning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The problem of finding hidden structure in unlabeled data is called______________</a:t>
            </a:r>
            <a:endParaRPr lang="en-US" dirty="0" smtClean="0"/>
          </a:p>
          <a:p>
            <a:pPr marL="514350" indent="-514350">
              <a:buFont typeface="+mj-lt"/>
              <a:buAutoNum type="alphaLcParenR"/>
            </a:pPr>
            <a:r>
              <a:rPr lang="en-US" dirty="0" smtClean="0"/>
              <a:t>unsupervised learning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 smtClean="0"/>
              <a:t>reinforcement learning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 smtClean="0"/>
              <a:t>supervised learning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 smtClean="0"/>
              <a:t>None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305800" cy="5135563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smtClean="0"/>
              <a:t>Of the Following Examples, Which would you address using an supervised learning Algorithm?</a:t>
            </a:r>
            <a:endParaRPr lang="en-US" dirty="0" smtClean="0"/>
          </a:p>
          <a:p>
            <a:pPr marL="514350" indent="-514350">
              <a:buFont typeface="+mj-lt"/>
              <a:buAutoNum type="alphaLcParenR"/>
            </a:pPr>
            <a:r>
              <a:rPr lang="en-US" dirty="0" smtClean="0"/>
              <a:t>given a set of news articles found on the web, group them into set of articles about the same story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 smtClean="0"/>
              <a:t>given email labeled as spam or not spam, learn a spam filter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 smtClean="0"/>
              <a:t>given a database of customer data, automatically discover market segments and group customers into different market segments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 smtClean="0"/>
              <a:t>find the patterns in market basket analysis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Some telecommunication company wants to segment their customers into distinct groups ,this is an example of________________</a:t>
            </a:r>
            <a:endParaRPr lang="en-US" dirty="0" smtClean="0"/>
          </a:p>
          <a:p>
            <a:pPr marL="514350" indent="-514350">
              <a:buFont typeface="+mj-lt"/>
              <a:buAutoNum type="alphaLcParenR"/>
            </a:pPr>
            <a:r>
              <a:rPr lang="en-US" dirty="0" smtClean="0"/>
              <a:t>supervised learning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 smtClean="0"/>
              <a:t>unsupervised learning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 smtClean="0"/>
              <a:t>data extraction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 smtClean="0"/>
              <a:t>reinforcement learning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 Imagine a Newly-Born starts to learn walking. It will try to find a suitable policy to learn walking after repeated falling and getting up. Specify what type of machine learning is best suited?</a:t>
            </a:r>
            <a:endParaRPr lang="en-US" dirty="0" smtClean="0"/>
          </a:p>
          <a:p>
            <a:pPr marL="514350" indent="-514350">
              <a:buFont typeface="+mj-lt"/>
              <a:buAutoNum type="alphaLcParenR"/>
            </a:pPr>
            <a:r>
              <a:rPr lang="en-US" dirty="0" smtClean="0"/>
              <a:t>supervised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 smtClean="0"/>
              <a:t>unsupervised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 smtClean="0"/>
              <a:t>reinforcement learning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 smtClean="0"/>
              <a:t>None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Min-Max normalization</a:t>
            </a:r>
            <a:endParaRPr lang="en-US" dirty="0"/>
          </a:p>
        </p:txBody>
      </p:sp>
      <p:pic>
        <p:nvPicPr>
          <p:cNvPr id="1026" name="Picture 2" descr="How to Scale Data into the 0-1 range using Min-Max ...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4114800"/>
            <a:ext cx="8991600" cy="2438400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228600" y="1524000"/>
            <a:ext cx="8534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Variables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 that are 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measured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 at 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different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scales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do not contribute equally to the model fitting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 &amp; model learned function and might end up creating a 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bias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 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 rot="10800000" flipV="1">
            <a:off x="304800" y="2667000"/>
            <a:ext cx="8458200" cy="166199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242424"/>
                </a:solidFill>
                <a:effectLst/>
                <a:latin typeface="Times New Roman" pitchFamily="18" charset="0"/>
                <a:cs typeface="Times New Roman" pitchFamily="18" charset="0"/>
              </a:rPr>
              <a:t>Min-</a:t>
            </a: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rgbClr val="242424"/>
                </a:solidFill>
                <a:effectLst/>
                <a:latin typeface="Times New Roman" pitchFamily="18" charset="0"/>
                <a:cs typeface="Times New Roman" pitchFamily="18" charset="0"/>
              </a:rPr>
              <a:t>MaxScaler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242424"/>
                </a:solidFill>
                <a:effectLst/>
                <a:latin typeface="Times New Roman" pitchFamily="18" charset="0"/>
                <a:cs typeface="Times New Roman" pitchFamily="18" charset="0"/>
              </a:rPr>
              <a:t> rescales the data set such that all feature values are in the range [0, 1]. </a:t>
            </a: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rgbClr val="242424"/>
                </a:solidFill>
                <a:effectLst/>
                <a:latin typeface="Times New Roman" pitchFamily="18" charset="0"/>
                <a:cs typeface="Times New Roman" pitchFamily="18" charset="0"/>
              </a:rPr>
              <a:t>This is done feature-wise in an independent way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242424"/>
                </a:solidFill>
                <a:effectLst/>
                <a:latin typeface="Times New Roman" pitchFamily="18" charset="0"/>
                <a:cs typeface="Times New Roman" pitchFamily="18" charset="0"/>
              </a:rPr>
              <a:t>.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[1, 2, 3, 4, 5, 6, 7, 8, 9, 10]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latin typeface="Times New Roman" pitchFamily="18" charset="0"/>
                <a:cs typeface="Times New Roman" pitchFamily="18" charset="0"/>
              </a:rPr>
              <a:t>first quartile </a:t>
            </a:r>
            <a:r>
              <a:rPr lang="en-US" sz="4400" dirty="0" smtClean="0">
                <a:latin typeface="Times New Roman" pitchFamily="18" charset="0"/>
                <a:cs typeface="Times New Roman" pitchFamily="18" charset="0"/>
              </a:rPr>
              <a:t>Q1 and Q3:</a:t>
            </a:r>
            <a:endParaRPr lang="en-US" sz="4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4400" dirty="0" smtClean="0">
                <a:latin typeface="Times New Roman" pitchFamily="18" charset="0"/>
                <a:cs typeface="Times New Roman" pitchFamily="18" charset="0"/>
              </a:rPr>
              <a:t>Q1=(</a:t>
            </a:r>
            <a:r>
              <a:rPr lang="en-US" sz="4400" dirty="0" smtClean="0">
                <a:latin typeface="Times New Roman" pitchFamily="18" charset="0"/>
                <a:cs typeface="Times New Roman" pitchFamily="18" charset="0"/>
              </a:rPr>
              <a:t>n+1)/4    data point</a:t>
            </a:r>
          </a:p>
          <a:p>
            <a:r>
              <a:rPr lang="en-US" sz="4400" dirty="0" smtClean="0">
                <a:latin typeface="Times New Roman" pitchFamily="18" charset="0"/>
                <a:cs typeface="Times New Roman" pitchFamily="18" charset="0"/>
              </a:rPr>
              <a:t>Q1=2+0.75×(3−2)=2+0.75=2.75</a:t>
            </a:r>
            <a:endParaRPr lang="en-US" sz="4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4400" dirty="0" smtClean="0">
                <a:latin typeface="Times New Roman" pitchFamily="18" charset="0"/>
                <a:cs typeface="Times New Roman" pitchFamily="18" charset="0"/>
              </a:rPr>
              <a:t>Q3=(3(n+1))/4 data point</a:t>
            </a:r>
          </a:p>
          <a:p>
            <a:r>
              <a:rPr lang="en-US" sz="4400" dirty="0" smtClean="0">
                <a:latin typeface="Times New Roman" pitchFamily="18" charset="0"/>
                <a:cs typeface="Times New Roman" pitchFamily="18" charset="0"/>
              </a:rPr>
              <a:t>Q3=8+0.25</a:t>
            </a:r>
            <a:r>
              <a:rPr lang="en-US" sz="4400" dirty="0" smtClean="0">
                <a:latin typeface="Times New Roman" pitchFamily="18" charset="0"/>
                <a:cs typeface="Times New Roman" pitchFamily="18" charset="0"/>
              </a:rPr>
              <a:t>×(9−8)=8+0.25=8.25</a:t>
            </a:r>
            <a:endParaRPr lang="en-US" sz="44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D479CCB-8BB1-4F97-A8B9-A3D729C94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AB1C287-A93D-4D89-8748-4BF12B830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2225040"/>
            <a:ext cx="8839200" cy="4084320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set of methods that can 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automatically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detect patterns in data.</a:t>
            </a:r>
          </a:p>
          <a:p>
            <a:pPr algn="just">
              <a:buFont typeface="Wingdings" panose="05000000000000000000" pitchFamily="2" charset="2"/>
              <a:buChar char="§"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uncovered patterns are then used to predict future data, or to perform other kinds of decision-making under uncertainty.</a:t>
            </a:r>
          </a:p>
          <a:p>
            <a:pPr algn="just">
              <a:buFont typeface="Wingdings" panose="05000000000000000000" pitchFamily="2" charset="2"/>
              <a:buChar char="§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key premise is 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data!!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444092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55412C7-CA60-489F-88EA-40414C8E4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Examples of Learning Problems:</a:t>
            </a: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939F42E-7BE5-424C-A540-6FCE86608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371600"/>
            <a:ext cx="8740140" cy="5303520"/>
          </a:xfrm>
        </p:spPr>
        <p:txBody>
          <a:bodyPr>
            <a:normAutofit fontScale="92500"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plays a key role in many areas of science, finance and industry:</a:t>
            </a:r>
          </a:p>
          <a:p>
            <a:pPr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 whether a patient, hospitalized due to a heart attack, will have a second heart attack. The prediction is to be based on demographic, diet and clinical measurements for that patient.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 the price of a stock in 6 months from now, on the basis of company performance measures and economic data.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the numbers in a handwritten ZIP code, from a digitized image.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Estimate the amount of glucose in the blood of a diabetic person, from the infrared absorption spectrum of that person’s blood.</a:t>
            </a:r>
          </a:p>
          <a:p>
            <a:pPr lvl="1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the risk factors for prostate cancer, based on clinical and demographic variables.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2364511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E7F679E-855B-4D46-A990-0794AC489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Learning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5710893-9977-45F1-B22B-EB6DFB3198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2286000"/>
            <a:ext cx="8610600" cy="4023360"/>
          </a:xfrm>
        </p:spPr>
        <p:txBody>
          <a:bodyPr/>
          <a:lstStyle/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from data is used in situations where we don’t have any analytic solution, but we do have data that we can use to construct an empirical solution</a:t>
            </a:r>
          </a:p>
          <a:p>
            <a:pPr algn="just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basic premise of learning from data is the use of a set of observations to uncover an underlying process.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2588754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A65D89-B656-46ED-8DBD-B4646D204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Learning Problem (cont.)</a:t>
            </a:r>
            <a:endParaRPr lang="en-IN" dirty="0"/>
          </a:p>
        </p:txBody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C51115-FAF8-43DD-8611-2680F15BF94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algn="just">
                  <a:buFont typeface="Wingdings" panose="05000000000000000000" pitchFamily="2" charset="2"/>
                  <a:buChar char="§"/>
                </a:pP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Suppose we observe the output space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the input space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=1,…,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>
                  <a:buFont typeface="Wingdings" panose="05000000000000000000" pitchFamily="2" charset="2"/>
                  <a:buChar char="§"/>
                </a:pP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 believe that there is a 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relationship</a:t>
                </a: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between 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</a:t>
                </a: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at least one of the 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’s.</a:t>
                </a:r>
              </a:p>
              <a:p>
                <a:pPr algn="just">
                  <a:buFont typeface="Wingdings" panose="05000000000000000000" pitchFamily="2" charset="2"/>
                  <a:buChar char="§"/>
                </a:pP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 </a:t>
                </a:r>
                <a:r>
                  <a:rPr lang="en-US" sz="28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can model </a:t>
                </a: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relationship as: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1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800" b="1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</m:e>
                    </m:d>
                    <m:r>
                      <a:rPr lang="en-US" sz="2800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>
                  <a:buFont typeface="Wingdings" panose="05000000000000000000" pitchFamily="2" charset="2"/>
                  <a:buChar char="§"/>
                </a:pP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where 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</a:t>
                </a: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an unknown function and </a:t>
                </a:r>
                <a:r>
                  <a:rPr lang="el-GR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ε</a:t>
                </a: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a random error (noise) term, independent of </a:t>
                </a:r>
                <a:r>
                  <a:rPr lang="en-US" sz="28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with mean zero</a:t>
                </a:r>
                <a:endParaRPr lang="en-IN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B8C51115-FAF8-43DD-8611-2680F15BF94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67" r="-1693"/>
                </a:stretch>
              </a:blipFill>
            </p:spPr>
            <p:txBody>
              <a:bodyPr/>
              <a:lstStyle/>
              <a:p>
                <a:r>
                  <a:rPr lang="en-IN" dirty="0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xmlns="" val="2620664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838</TotalTime>
  <Words>1974</Words>
  <Application>Microsoft Office PowerPoint</Application>
  <PresentationFormat>On-screen Show (4:3)</PresentationFormat>
  <Paragraphs>300</Paragraphs>
  <Slides>47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Office Theme</vt:lpstr>
      <vt:lpstr>STATISTICAL MACHINE LEARNING</vt:lpstr>
      <vt:lpstr>Statistical theory</vt:lpstr>
      <vt:lpstr>Slide 3</vt:lpstr>
      <vt:lpstr>Slide 4</vt:lpstr>
      <vt:lpstr>[1, 2, 3, 4, 5, 6, 7, 8, 9, 10]</vt:lpstr>
      <vt:lpstr>What is Machine Learning?</vt:lpstr>
      <vt:lpstr>Examples of Learning Problems:</vt:lpstr>
      <vt:lpstr>The Learning Problem</vt:lpstr>
      <vt:lpstr>The Learning Problem (cont.)</vt:lpstr>
      <vt:lpstr>Bayes</vt:lpstr>
      <vt:lpstr>Slide 11</vt:lpstr>
      <vt:lpstr>Slide 12</vt:lpstr>
      <vt:lpstr>Slide 13</vt:lpstr>
      <vt:lpstr>Slide 14</vt:lpstr>
      <vt:lpstr>Slide 15</vt:lpstr>
      <vt:lpstr>Bayesian versus Non-Bayesian approaches</vt:lpstr>
      <vt:lpstr>Maximum likelihood</vt:lpstr>
      <vt:lpstr>Maximum Likelihood Estimation</vt:lpstr>
      <vt:lpstr>Maximum Likelihood Estimation</vt:lpstr>
      <vt:lpstr>The likelihood function</vt:lpstr>
      <vt:lpstr>Slide 21</vt:lpstr>
      <vt:lpstr>parametric versus nonparametric methods</vt:lpstr>
      <vt:lpstr>Slide 23</vt:lpstr>
      <vt:lpstr>Nonparametric Methods</vt:lpstr>
      <vt:lpstr>Slide 25</vt:lpstr>
      <vt:lpstr>Density Estimation</vt:lpstr>
      <vt:lpstr>Slide 27</vt:lpstr>
      <vt:lpstr>Slide 28</vt:lpstr>
      <vt:lpstr>Supervised vs. Unsupervised Learning</vt:lpstr>
      <vt:lpstr>Supervised Learning</vt:lpstr>
      <vt:lpstr>cont</vt:lpstr>
      <vt:lpstr>Terminology</vt:lpstr>
      <vt:lpstr>Supervised Learning: Regression vs. Classification</vt:lpstr>
      <vt:lpstr>Supervised Learning: Examples</vt:lpstr>
      <vt:lpstr>Supervised Learning: Examples</vt:lpstr>
      <vt:lpstr>CONT:</vt:lpstr>
      <vt:lpstr>Supervised Learning:  Linear Regression</vt:lpstr>
      <vt:lpstr>Supervised Learning:  K Nearest Neighbors</vt:lpstr>
      <vt:lpstr>Unsupervised Learning</vt:lpstr>
      <vt:lpstr>Unsupervised Learning (cont.)</vt:lpstr>
      <vt:lpstr>Unsupervised Learning:  K-Means Clustering</vt:lpstr>
      <vt:lpstr>Slide 42</vt:lpstr>
      <vt:lpstr>Slide 43</vt:lpstr>
      <vt:lpstr>Slide 44</vt:lpstr>
      <vt:lpstr>Slide 45</vt:lpstr>
      <vt:lpstr>Slide 46</vt:lpstr>
      <vt:lpstr>Min-Max normalization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MACHINE LEARNING</dc:title>
  <dc:creator>LENOVO</dc:creator>
  <cp:lastModifiedBy>PC</cp:lastModifiedBy>
  <cp:revision>49</cp:revision>
  <dcterms:created xsi:type="dcterms:W3CDTF">2006-08-16T00:00:00Z</dcterms:created>
  <dcterms:modified xsi:type="dcterms:W3CDTF">2024-08-01T03:51:57Z</dcterms:modified>
</cp:coreProperties>
</file>

<file path=docProps/thumbnail.jpeg>
</file>